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680" r:id="rId2"/>
    <p:sldId id="684" r:id="rId3"/>
    <p:sldId id="678" r:id="rId4"/>
    <p:sldId id="686" r:id="rId5"/>
    <p:sldId id="685" r:id="rId6"/>
    <p:sldId id="667" r:id="rId7"/>
    <p:sldId id="668" r:id="rId8"/>
    <p:sldId id="692" r:id="rId9"/>
    <p:sldId id="693" r:id="rId10"/>
    <p:sldId id="694" r:id="rId11"/>
    <p:sldId id="688" r:id="rId12"/>
    <p:sldId id="689" r:id="rId13"/>
    <p:sldId id="690" r:id="rId14"/>
    <p:sldId id="695" r:id="rId15"/>
    <p:sldId id="696" r:id="rId16"/>
    <p:sldId id="698" r:id="rId17"/>
    <p:sldId id="697" r:id="rId18"/>
  </p:sldIdLst>
  <p:sldSz cx="9144000" cy="6858000" type="screen4x3"/>
  <p:notesSz cx="6662738" cy="9926638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bg2"/>
        </a:solidFill>
        <a:latin typeface="Arial Narrow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bg2"/>
        </a:solidFill>
        <a:latin typeface="Arial Narrow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bg2"/>
        </a:solidFill>
        <a:latin typeface="Arial Narrow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bg2"/>
        </a:solidFill>
        <a:latin typeface="Arial Narrow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bg2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bg2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bg2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bg2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bg2"/>
        </a:solidFill>
        <a:latin typeface="Arial Narrow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fredo" initials="A" lastIdx="5" clrIdx="0">
    <p:extLst/>
  </p:cmAuthor>
  <p:cmAuthor id="2" name="santinam" initials="sm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990000"/>
    <a:srgbClr val="333333"/>
    <a:srgbClr val="FFFF99"/>
    <a:srgbClr val="CCFF66"/>
    <a:srgbClr val="F59509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Stile medio 3 - Colore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344D84-9AFB-497E-A393-DC336BA19D2E}" styleName="Stile medio 3 - Colore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7B26C5-4107-4FEC-AEDC-1716B250A1EF}" styleName="Stile chi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660B408-B3CF-4A94-85FC-2B1E0A45F4A2}" styleName="Stile scuro 2 - Colore 1/Color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16DA210-FB5B-4158-B5E0-FEB733F419BA}" styleName="Stile chi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EC20E35-A176-4012-BC5E-935CFFF8708E}" styleName="Stile medio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Stile chiar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B301B821-A1FF-4177-AEE7-76D212191A09}" styleName="Stile medio 1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Stile chiaro 2 - Colore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34" autoAdjust="0"/>
    <p:restoredTop sz="94595" autoAdjust="0"/>
  </p:normalViewPr>
  <p:slideViewPr>
    <p:cSldViewPr>
      <p:cViewPr varScale="1">
        <p:scale>
          <a:sx n="107" d="100"/>
          <a:sy n="107" d="100"/>
        </p:scale>
        <p:origin x="-202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420095A-F07C-41FB-ADF6-B73F40E2CF7A}" type="doc">
      <dgm:prSet loTypeId="urn:microsoft.com/office/officeart/2008/layout/HorizontalMultiLevelHierarchy" loCatId="hierarchy" qsTypeId="urn:microsoft.com/office/officeart/2005/8/quickstyle/simple2" qsCatId="simple" csTypeId="urn:microsoft.com/office/officeart/2005/8/colors/accent2_1" csCatId="accent2" phldr="1"/>
      <dgm:spPr/>
      <dgm:t>
        <a:bodyPr/>
        <a:lstStyle/>
        <a:p>
          <a:endParaRPr lang="it-IT"/>
        </a:p>
      </dgm:t>
    </dgm:pt>
    <dgm:pt modelId="{FA0AA375-DE3E-48CB-9692-221341A15C77}">
      <dgm:prSet phldrT="[Testo]" custT="1"/>
      <dgm:spPr/>
      <dgm:t>
        <a:bodyPr/>
        <a:lstStyle/>
        <a:p>
          <a:r>
            <a:rPr lang="it-IT" sz="2000" b="1" cap="small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rPr>
            <a:t>Allegato M-46-11-G </a:t>
          </a:r>
          <a:endParaRPr lang="it-IT" sz="2000" b="1" cap="small" baseline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A6688125-A438-4AF5-A54C-E061D2B0AE40}" type="parTrans" cxnId="{04458959-ECAE-4FED-AF29-6E5C329D67C7}">
      <dgm:prSet/>
      <dgm:spPr/>
      <dgm:t>
        <a:bodyPr/>
        <a:lstStyle/>
        <a:p>
          <a:endParaRPr lang="it-IT"/>
        </a:p>
      </dgm:t>
    </dgm:pt>
    <dgm:pt modelId="{DA45FB85-8D13-4257-9970-2C3A213EC7A2}" type="sibTrans" cxnId="{04458959-ECAE-4FED-AF29-6E5C329D67C7}">
      <dgm:prSet/>
      <dgm:spPr/>
      <dgm:t>
        <a:bodyPr/>
        <a:lstStyle/>
        <a:p>
          <a:endParaRPr lang="it-IT"/>
        </a:p>
      </dgm:t>
    </dgm:pt>
    <dgm:pt modelId="{D7AD181E-885F-474A-A025-B175B775F02B}">
      <dgm:prSet phldrT="[Testo]" custT="1"/>
      <dgm:spPr/>
      <dgm:t>
        <a:bodyPr/>
        <a:lstStyle/>
        <a:p>
          <a:r>
            <a:rPr lang="it-IT" sz="1400" b="0" kern="1200" dirty="0" smtClean="0">
              <a:latin typeface="Verdana" panose="020B0604030504040204" pitchFamily="34" charset="0"/>
              <a:ea typeface="Verdana" panose="020B0604030504040204" pitchFamily="34" charset="0"/>
            </a:rPr>
            <a:t>Illustra, per ogni DPI, le relative </a:t>
          </a:r>
          <a:r>
            <a:rPr lang="it-IT" sz="1400" b="1" kern="1200" cap="small" dirty="0" smtClean="0">
              <a:solidFill>
                <a:schemeClr val="accent5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CARATTERISTICHE TECNICHE</a:t>
          </a:r>
          <a:endParaRPr lang="it-IT" sz="1400" b="1" kern="1200" cap="small" dirty="0">
            <a:solidFill>
              <a:schemeClr val="accent5">
                <a:lumMod val="25000"/>
              </a:schemeClr>
            </a:solidFill>
            <a:latin typeface="Verdana" panose="020B0604030504040204" pitchFamily="34" charset="0"/>
            <a:ea typeface="Verdana" panose="020B0604030504040204" pitchFamily="34" charset="0"/>
            <a:cs typeface="+mn-cs"/>
          </a:endParaRPr>
        </a:p>
      </dgm:t>
    </dgm:pt>
    <dgm:pt modelId="{54C4DBA8-27CA-4CF2-8981-40E4A8610133}" type="parTrans" cxnId="{D960F371-7EDB-4D2A-A8E4-132D4668AA0B}">
      <dgm:prSet/>
      <dgm:spPr/>
      <dgm:t>
        <a:bodyPr/>
        <a:lstStyle/>
        <a:p>
          <a:endParaRPr lang="it-IT"/>
        </a:p>
      </dgm:t>
    </dgm:pt>
    <dgm:pt modelId="{49466AA2-144C-4C1D-A05E-9284C21BC9C7}" type="sibTrans" cxnId="{D960F371-7EDB-4D2A-A8E4-132D4668AA0B}">
      <dgm:prSet/>
      <dgm:spPr/>
      <dgm:t>
        <a:bodyPr/>
        <a:lstStyle/>
        <a:p>
          <a:endParaRPr lang="it-IT"/>
        </a:p>
      </dgm:t>
    </dgm:pt>
    <dgm:pt modelId="{D5E2554E-5EF2-40BA-8C81-CBCC1ABB4DD4}">
      <dgm:prSet phldrT="[Testo]" custT="1"/>
      <dgm:spPr/>
      <dgm:t>
        <a:bodyPr/>
        <a:lstStyle/>
        <a:p>
          <a:r>
            <a:rPr lang="it-IT" sz="1400" b="0" i="0" kern="1200" dirty="0" smtClean="0">
              <a:latin typeface="Verdana" panose="020B0604030504040204" pitchFamily="34" charset="0"/>
              <a:ea typeface="Verdana" panose="020B0604030504040204" pitchFamily="34" charset="0"/>
            </a:rPr>
            <a:t>L’idoneità alla protezione dai rischi per i quali è stato progettato il DPI è strettamente legata alle </a:t>
          </a:r>
          <a:r>
            <a:rPr lang="it-IT" sz="1400" b="1" kern="1200" cap="small" dirty="0" smtClean="0">
              <a:solidFill>
                <a:schemeClr val="accent5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caratteristiche tecniche</a:t>
          </a:r>
          <a:r>
            <a:rPr lang="it-IT" sz="1400" b="0" i="0" kern="1200" dirty="0" smtClean="0">
              <a:latin typeface="Verdana" panose="020B0604030504040204" pitchFamily="34" charset="0"/>
              <a:ea typeface="Verdana" panose="020B0604030504040204" pitchFamily="34" charset="0"/>
            </a:rPr>
            <a:t> che lo stesso deve </a:t>
          </a:r>
          <a:r>
            <a:rPr lang="it-IT" sz="1400" b="1" kern="1200" cap="small" dirty="0" smtClean="0">
              <a:solidFill>
                <a:schemeClr val="accent5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obbligatoriamente </a:t>
          </a:r>
          <a:r>
            <a:rPr lang="it-IT" sz="1400" b="0" i="0" kern="1200" dirty="0" smtClean="0">
              <a:latin typeface="Verdana" panose="020B0604030504040204" pitchFamily="34" charset="0"/>
              <a:ea typeface="Verdana" panose="020B0604030504040204" pitchFamily="34" charset="0"/>
            </a:rPr>
            <a:t>possedere per essere ritenuto tale</a:t>
          </a:r>
          <a:endParaRPr lang="it-IT" sz="1400" kern="1200" dirty="0"/>
        </a:p>
      </dgm:t>
    </dgm:pt>
    <dgm:pt modelId="{8077259D-DD7E-4B3A-8010-A2316338C5A8}" type="parTrans" cxnId="{6E3E243F-471A-4C45-B03C-CE13FBD9A7D4}">
      <dgm:prSet/>
      <dgm:spPr/>
      <dgm:t>
        <a:bodyPr/>
        <a:lstStyle/>
        <a:p>
          <a:endParaRPr lang="it-IT"/>
        </a:p>
      </dgm:t>
    </dgm:pt>
    <dgm:pt modelId="{BD40F458-9F78-4E18-A7A1-9BD5EA6CD419}" type="sibTrans" cxnId="{6E3E243F-471A-4C45-B03C-CE13FBD9A7D4}">
      <dgm:prSet/>
      <dgm:spPr/>
      <dgm:t>
        <a:bodyPr/>
        <a:lstStyle/>
        <a:p>
          <a:endParaRPr lang="it-IT"/>
        </a:p>
      </dgm:t>
    </dgm:pt>
    <dgm:pt modelId="{CEC6643D-C651-48E8-8902-FE31EBCC285A}">
      <dgm:prSet phldrT="[Testo]" custT="1"/>
      <dgm:spPr/>
      <dgm:t>
        <a:bodyPr/>
        <a:lstStyle/>
        <a:p>
          <a:pPr>
            <a:lnSpc>
              <a:spcPct val="150000"/>
            </a:lnSpc>
          </a:pPr>
          <a:r>
            <a:rPr lang="it-IT" sz="1400" b="0" i="0" kern="1200" dirty="0" smtClean="0">
              <a:latin typeface="Verdana" panose="020B0604030504040204" pitchFamily="34" charset="0"/>
              <a:ea typeface="Verdana" panose="020B0604030504040204" pitchFamily="34" charset="0"/>
            </a:rPr>
            <a:t>Nell’ambito del processo di acquisizione dei DPI, la funzione SIC dovrà tenere conto:</a:t>
          </a:r>
        </a:p>
        <a:p>
          <a:pPr>
            <a:lnSpc>
              <a:spcPct val="150000"/>
            </a:lnSpc>
          </a:pPr>
          <a:r>
            <a:rPr lang="it-IT" sz="1400" b="0" i="0" kern="1200" dirty="0" smtClean="0">
              <a:latin typeface="Verdana" panose="020B0604030504040204" pitchFamily="34" charset="0"/>
              <a:ea typeface="Verdana" panose="020B0604030504040204" pitchFamily="34" charset="0"/>
            </a:rPr>
            <a:t>delle </a:t>
          </a:r>
          <a:r>
            <a:rPr lang="it-IT" sz="1400" b="1" kern="1200" cap="small" dirty="0" smtClean="0">
              <a:solidFill>
                <a:schemeClr val="accent5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CARATTERISTICHE TECNICHE </a:t>
          </a:r>
          <a:r>
            <a:rPr lang="it-IT" sz="1400" b="0" i="0" kern="1200" dirty="0" smtClean="0">
              <a:latin typeface="Verdana" panose="020B0604030504040204" pitchFamily="34" charset="0"/>
              <a:ea typeface="Verdana" panose="020B0604030504040204" pitchFamily="34" charset="0"/>
            </a:rPr>
            <a:t>dei DPI riportate in tale Allegato in funzione della tipologia di DPI scelti</a:t>
          </a:r>
          <a:endParaRPr lang="it-IT" sz="1400" b="0" i="0" kern="12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64666A2-C6F0-4C49-9438-48E79601C275}" type="parTrans" cxnId="{5F698AE0-6D91-4450-A14F-9D4553D932CE}">
      <dgm:prSet/>
      <dgm:spPr/>
      <dgm:t>
        <a:bodyPr/>
        <a:lstStyle/>
        <a:p>
          <a:endParaRPr lang="it-IT"/>
        </a:p>
      </dgm:t>
    </dgm:pt>
    <dgm:pt modelId="{3124C1D3-0C3B-46A7-9570-110E95A1E37E}" type="sibTrans" cxnId="{5F698AE0-6D91-4450-A14F-9D4553D932CE}">
      <dgm:prSet/>
      <dgm:spPr/>
      <dgm:t>
        <a:bodyPr/>
        <a:lstStyle/>
        <a:p>
          <a:endParaRPr lang="it-IT"/>
        </a:p>
      </dgm:t>
    </dgm:pt>
    <dgm:pt modelId="{18ADA926-B32C-4144-A5A7-6D36FE585B9D}" type="pres">
      <dgm:prSet presAssocID="{C420095A-F07C-41FB-ADF6-B73F40E2CF7A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21989712-E434-4A45-AF55-B02931580C2E}" type="pres">
      <dgm:prSet presAssocID="{FA0AA375-DE3E-48CB-9692-221341A15C77}" presName="root1" presStyleCnt="0"/>
      <dgm:spPr/>
    </dgm:pt>
    <dgm:pt modelId="{2FBF2802-9380-4871-BB5B-8466ACDACDD1}" type="pres">
      <dgm:prSet presAssocID="{FA0AA375-DE3E-48CB-9692-221341A15C77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D04E9CEC-9CD3-4017-A0C4-6735CA07AAFC}" type="pres">
      <dgm:prSet presAssocID="{FA0AA375-DE3E-48CB-9692-221341A15C77}" presName="level2hierChild" presStyleCnt="0"/>
      <dgm:spPr/>
    </dgm:pt>
    <dgm:pt modelId="{14F149C7-E2FC-4126-80C9-A8C1F87D992E}" type="pres">
      <dgm:prSet presAssocID="{54C4DBA8-27CA-4CF2-8981-40E4A8610133}" presName="conn2-1" presStyleLbl="parChTrans1D2" presStyleIdx="0" presStyleCnt="3"/>
      <dgm:spPr/>
      <dgm:t>
        <a:bodyPr/>
        <a:lstStyle/>
        <a:p>
          <a:endParaRPr lang="it-IT"/>
        </a:p>
      </dgm:t>
    </dgm:pt>
    <dgm:pt modelId="{5AE4DF7E-DD64-44DA-8106-5303011DE775}" type="pres">
      <dgm:prSet presAssocID="{54C4DBA8-27CA-4CF2-8981-40E4A8610133}" presName="connTx" presStyleLbl="parChTrans1D2" presStyleIdx="0" presStyleCnt="3"/>
      <dgm:spPr/>
      <dgm:t>
        <a:bodyPr/>
        <a:lstStyle/>
        <a:p>
          <a:endParaRPr lang="it-IT"/>
        </a:p>
      </dgm:t>
    </dgm:pt>
    <dgm:pt modelId="{45FAD0AE-11AD-4EEE-8F57-E8F84837EFE6}" type="pres">
      <dgm:prSet presAssocID="{D7AD181E-885F-474A-A025-B175B775F02B}" presName="root2" presStyleCnt="0"/>
      <dgm:spPr/>
    </dgm:pt>
    <dgm:pt modelId="{6DAD1B0E-58BF-4973-976F-34AA97C6E132}" type="pres">
      <dgm:prSet presAssocID="{D7AD181E-885F-474A-A025-B175B775F02B}" presName="LevelTwoTextNode" presStyleLbl="node2" presStyleIdx="0" presStyleCnt="3" custScaleX="254303" custScaleY="12332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F601FEC-3250-4233-9CB9-A9B9B0508171}" type="pres">
      <dgm:prSet presAssocID="{D7AD181E-885F-474A-A025-B175B775F02B}" presName="level3hierChild" presStyleCnt="0"/>
      <dgm:spPr/>
    </dgm:pt>
    <dgm:pt modelId="{FCADB0A1-E0C6-4B10-BB71-367441975E63}" type="pres">
      <dgm:prSet presAssocID="{8077259D-DD7E-4B3A-8010-A2316338C5A8}" presName="conn2-1" presStyleLbl="parChTrans1D2" presStyleIdx="1" presStyleCnt="3"/>
      <dgm:spPr/>
      <dgm:t>
        <a:bodyPr/>
        <a:lstStyle/>
        <a:p>
          <a:endParaRPr lang="it-IT"/>
        </a:p>
      </dgm:t>
    </dgm:pt>
    <dgm:pt modelId="{495DBFBD-3F6A-4D65-8131-8023A47C6494}" type="pres">
      <dgm:prSet presAssocID="{8077259D-DD7E-4B3A-8010-A2316338C5A8}" presName="connTx" presStyleLbl="parChTrans1D2" presStyleIdx="1" presStyleCnt="3"/>
      <dgm:spPr/>
      <dgm:t>
        <a:bodyPr/>
        <a:lstStyle/>
        <a:p>
          <a:endParaRPr lang="it-IT"/>
        </a:p>
      </dgm:t>
    </dgm:pt>
    <dgm:pt modelId="{64297D34-2EE7-4313-B995-CBCF4133D8D1}" type="pres">
      <dgm:prSet presAssocID="{D5E2554E-5EF2-40BA-8C81-CBCC1ABB4DD4}" presName="root2" presStyleCnt="0"/>
      <dgm:spPr/>
    </dgm:pt>
    <dgm:pt modelId="{70FA57DC-E74B-4F65-8178-728A38DAD520}" type="pres">
      <dgm:prSet presAssocID="{D5E2554E-5EF2-40BA-8C81-CBCC1ABB4DD4}" presName="LevelTwoTextNode" presStyleLbl="node2" presStyleIdx="1" presStyleCnt="3" custScaleX="254154" custScaleY="218795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6169E05-C689-411A-8700-FEC3B2C45C89}" type="pres">
      <dgm:prSet presAssocID="{D5E2554E-5EF2-40BA-8C81-CBCC1ABB4DD4}" presName="level3hierChild" presStyleCnt="0"/>
      <dgm:spPr/>
    </dgm:pt>
    <dgm:pt modelId="{64A2B328-23D2-4321-9337-BD5B69DF1924}" type="pres">
      <dgm:prSet presAssocID="{364666A2-C6F0-4C49-9438-48E79601C275}" presName="conn2-1" presStyleLbl="parChTrans1D2" presStyleIdx="2" presStyleCnt="3"/>
      <dgm:spPr/>
      <dgm:t>
        <a:bodyPr/>
        <a:lstStyle/>
        <a:p>
          <a:endParaRPr lang="it-IT"/>
        </a:p>
      </dgm:t>
    </dgm:pt>
    <dgm:pt modelId="{9304CA68-494B-4FD2-B585-E68EA79875D6}" type="pres">
      <dgm:prSet presAssocID="{364666A2-C6F0-4C49-9438-48E79601C275}" presName="connTx" presStyleLbl="parChTrans1D2" presStyleIdx="2" presStyleCnt="3"/>
      <dgm:spPr/>
      <dgm:t>
        <a:bodyPr/>
        <a:lstStyle/>
        <a:p>
          <a:endParaRPr lang="it-IT"/>
        </a:p>
      </dgm:t>
    </dgm:pt>
    <dgm:pt modelId="{587803A9-93A0-488C-B6ED-87033401D3A4}" type="pres">
      <dgm:prSet presAssocID="{CEC6643D-C651-48E8-8902-FE31EBCC285A}" presName="root2" presStyleCnt="0"/>
      <dgm:spPr/>
    </dgm:pt>
    <dgm:pt modelId="{54ED993E-6FAC-4003-911C-4025DCC62FF7}" type="pres">
      <dgm:prSet presAssocID="{CEC6643D-C651-48E8-8902-FE31EBCC285A}" presName="LevelTwoTextNode" presStyleLbl="node2" presStyleIdx="2" presStyleCnt="3" custScaleX="254176" custScaleY="261750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4B64514C-D94D-447E-BAD5-C63FB264F2BD}" type="pres">
      <dgm:prSet presAssocID="{CEC6643D-C651-48E8-8902-FE31EBCC285A}" presName="level3hierChild" presStyleCnt="0"/>
      <dgm:spPr/>
    </dgm:pt>
  </dgm:ptLst>
  <dgm:cxnLst>
    <dgm:cxn modelId="{88EC8670-CBD7-41C5-B446-CDDF37CFE59F}" type="presOf" srcId="{364666A2-C6F0-4C49-9438-48E79601C275}" destId="{64A2B328-23D2-4321-9337-BD5B69DF1924}" srcOrd="0" destOrd="0" presId="urn:microsoft.com/office/officeart/2008/layout/HorizontalMultiLevelHierarchy"/>
    <dgm:cxn modelId="{6E3E243F-471A-4C45-B03C-CE13FBD9A7D4}" srcId="{FA0AA375-DE3E-48CB-9692-221341A15C77}" destId="{D5E2554E-5EF2-40BA-8C81-CBCC1ABB4DD4}" srcOrd="1" destOrd="0" parTransId="{8077259D-DD7E-4B3A-8010-A2316338C5A8}" sibTransId="{BD40F458-9F78-4E18-A7A1-9BD5EA6CD419}"/>
    <dgm:cxn modelId="{6CE47819-1779-47DA-8A27-9F7C9C9FDE0B}" type="presOf" srcId="{54C4DBA8-27CA-4CF2-8981-40E4A8610133}" destId="{14F149C7-E2FC-4126-80C9-A8C1F87D992E}" srcOrd="0" destOrd="0" presId="urn:microsoft.com/office/officeart/2008/layout/HorizontalMultiLevelHierarchy"/>
    <dgm:cxn modelId="{694248FD-3BFE-4C36-8017-843358C288D1}" type="presOf" srcId="{8077259D-DD7E-4B3A-8010-A2316338C5A8}" destId="{495DBFBD-3F6A-4D65-8131-8023A47C6494}" srcOrd="1" destOrd="0" presId="urn:microsoft.com/office/officeart/2008/layout/HorizontalMultiLevelHierarchy"/>
    <dgm:cxn modelId="{0AD98FF0-CCF5-4A8E-A9CF-478A161B8312}" type="presOf" srcId="{D7AD181E-885F-474A-A025-B175B775F02B}" destId="{6DAD1B0E-58BF-4973-976F-34AA97C6E132}" srcOrd="0" destOrd="0" presId="urn:microsoft.com/office/officeart/2008/layout/HorizontalMultiLevelHierarchy"/>
    <dgm:cxn modelId="{04458959-ECAE-4FED-AF29-6E5C329D67C7}" srcId="{C420095A-F07C-41FB-ADF6-B73F40E2CF7A}" destId="{FA0AA375-DE3E-48CB-9692-221341A15C77}" srcOrd="0" destOrd="0" parTransId="{A6688125-A438-4AF5-A54C-E061D2B0AE40}" sibTransId="{DA45FB85-8D13-4257-9970-2C3A213EC7A2}"/>
    <dgm:cxn modelId="{92E3976C-2B30-4F01-A5E3-8E13459EB08E}" type="presOf" srcId="{54C4DBA8-27CA-4CF2-8981-40E4A8610133}" destId="{5AE4DF7E-DD64-44DA-8106-5303011DE775}" srcOrd="1" destOrd="0" presId="urn:microsoft.com/office/officeart/2008/layout/HorizontalMultiLevelHierarchy"/>
    <dgm:cxn modelId="{DA17B058-DD43-48DD-9492-80EABA94CA37}" type="presOf" srcId="{C420095A-F07C-41FB-ADF6-B73F40E2CF7A}" destId="{18ADA926-B32C-4144-A5A7-6D36FE585B9D}" srcOrd="0" destOrd="0" presId="urn:microsoft.com/office/officeart/2008/layout/HorizontalMultiLevelHierarchy"/>
    <dgm:cxn modelId="{ACAA1397-78E1-4439-B4B8-A3DAD721877E}" type="presOf" srcId="{D5E2554E-5EF2-40BA-8C81-CBCC1ABB4DD4}" destId="{70FA57DC-E74B-4F65-8178-728A38DAD520}" srcOrd="0" destOrd="0" presId="urn:microsoft.com/office/officeart/2008/layout/HorizontalMultiLevelHierarchy"/>
    <dgm:cxn modelId="{C5B02748-9AF0-4F35-B94E-5E00060D4401}" type="presOf" srcId="{FA0AA375-DE3E-48CB-9692-221341A15C77}" destId="{2FBF2802-9380-4871-BB5B-8466ACDACDD1}" srcOrd="0" destOrd="0" presId="urn:microsoft.com/office/officeart/2008/layout/HorizontalMultiLevelHierarchy"/>
    <dgm:cxn modelId="{D960F371-7EDB-4D2A-A8E4-132D4668AA0B}" srcId="{FA0AA375-DE3E-48CB-9692-221341A15C77}" destId="{D7AD181E-885F-474A-A025-B175B775F02B}" srcOrd="0" destOrd="0" parTransId="{54C4DBA8-27CA-4CF2-8981-40E4A8610133}" sibTransId="{49466AA2-144C-4C1D-A05E-9284C21BC9C7}"/>
    <dgm:cxn modelId="{5F698AE0-6D91-4450-A14F-9D4553D932CE}" srcId="{FA0AA375-DE3E-48CB-9692-221341A15C77}" destId="{CEC6643D-C651-48E8-8902-FE31EBCC285A}" srcOrd="2" destOrd="0" parTransId="{364666A2-C6F0-4C49-9438-48E79601C275}" sibTransId="{3124C1D3-0C3B-46A7-9570-110E95A1E37E}"/>
    <dgm:cxn modelId="{366E60B4-D25E-4040-BE54-DF091EA67883}" type="presOf" srcId="{8077259D-DD7E-4B3A-8010-A2316338C5A8}" destId="{FCADB0A1-E0C6-4B10-BB71-367441975E63}" srcOrd="0" destOrd="0" presId="urn:microsoft.com/office/officeart/2008/layout/HorizontalMultiLevelHierarchy"/>
    <dgm:cxn modelId="{281DEEF7-A3BF-4922-9659-993D7F9985E7}" type="presOf" srcId="{CEC6643D-C651-48E8-8902-FE31EBCC285A}" destId="{54ED993E-6FAC-4003-911C-4025DCC62FF7}" srcOrd="0" destOrd="0" presId="urn:microsoft.com/office/officeart/2008/layout/HorizontalMultiLevelHierarchy"/>
    <dgm:cxn modelId="{98478522-E089-4716-A507-471AE4BF0CF6}" type="presOf" srcId="{364666A2-C6F0-4C49-9438-48E79601C275}" destId="{9304CA68-494B-4FD2-B585-E68EA79875D6}" srcOrd="1" destOrd="0" presId="urn:microsoft.com/office/officeart/2008/layout/HorizontalMultiLevelHierarchy"/>
    <dgm:cxn modelId="{7B0794CB-18C8-40C4-9C3C-EBA1E26F692B}" type="presParOf" srcId="{18ADA926-B32C-4144-A5A7-6D36FE585B9D}" destId="{21989712-E434-4A45-AF55-B02931580C2E}" srcOrd="0" destOrd="0" presId="urn:microsoft.com/office/officeart/2008/layout/HorizontalMultiLevelHierarchy"/>
    <dgm:cxn modelId="{EBE94D2C-A1BF-4C97-982D-0196EF1DFAFC}" type="presParOf" srcId="{21989712-E434-4A45-AF55-B02931580C2E}" destId="{2FBF2802-9380-4871-BB5B-8466ACDACDD1}" srcOrd="0" destOrd="0" presId="urn:microsoft.com/office/officeart/2008/layout/HorizontalMultiLevelHierarchy"/>
    <dgm:cxn modelId="{0F3165C4-9390-40E0-837F-B0636216EF5D}" type="presParOf" srcId="{21989712-E434-4A45-AF55-B02931580C2E}" destId="{D04E9CEC-9CD3-4017-A0C4-6735CA07AAFC}" srcOrd="1" destOrd="0" presId="urn:microsoft.com/office/officeart/2008/layout/HorizontalMultiLevelHierarchy"/>
    <dgm:cxn modelId="{7D0A0B58-4BD7-4374-B115-1B6C7BB2D587}" type="presParOf" srcId="{D04E9CEC-9CD3-4017-A0C4-6735CA07AAFC}" destId="{14F149C7-E2FC-4126-80C9-A8C1F87D992E}" srcOrd="0" destOrd="0" presId="urn:microsoft.com/office/officeart/2008/layout/HorizontalMultiLevelHierarchy"/>
    <dgm:cxn modelId="{8D26705F-A039-4574-AD8B-AE9CEA404A7C}" type="presParOf" srcId="{14F149C7-E2FC-4126-80C9-A8C1F87D992E}" destId="{5AE4DF7E-DD64-44DA-8106-5303011DE775}" srcOrd="0" destOrd="0" presId="urn:microsoft.com/office/officeart/2008/layout/HorizontalMultiLevelHierarchy"/>
    <dgm:cxn modelId="{77082C2A-EE35-48DF-ABEA-F97EDF32BB52}" type="presParOf" srcId="{D04E9CEC-9CD3-4017-A0C4-6735CA07AAFC}" destId="{45FAD0AE-11AD-4EEE-8F57-E8F84837EFE6}" srcOrd="1" destOrd="0" presId="urn:microsoft.com/office/officeart/2008/layout/HorizontalMultiLevelHierarchy"/>
    <dgm:cxn modelId="{EF46D810-8DF7-4F7F-A414-96A77B08F293}" type="presParOf" srcId="{45FAD0AE-11AD-4EEE-8F57-E8F84837EFE6}" destId="{6DAD1B0E-58BF-4973-976F-34AA97C6E132}" srcOrd="0" destOrd="0" presId="urn:microsoft.com/office/officeart/2008/layout/HorizontalMultiLevelHierarchy"/>
    <dgm:cxn modelId="{48A8FE04-6E8F-4B05-BB7D-92662A7D8F66}" type="presParOf" srcId="{45FAD0AE-11AD-4EEE-8F57-E8F84837EFE6}" destId="{0F601FEC-3250-4233-9CB9-A9B9B0508171}" srcOrd="1" destOrd="0" presId="urn:microsoft.com/office/officeart/2008/layout/HorizontalMultiLevelHierarchy"/>
    <dgm:cxn modelId="{DB754ED4-1D06-44E5-BFF6-E904042038F8}" type="presParOf" srcId="{D04E9CEC-9CD3-4017-A0C4-6735CA07AAFC}" destId="{FCADB0A1-E0C6-4B10-BB71-367441975E63}" srcOrd="2" destOrd="0" presId="urn:microsoft.com/office/officeart/2008/layout/HorizontalMultiLevelHierarchy"/>
    <dgm:cxn modelId="{FB4BAEAE-BED0-4FEF-A18A-7232F5ED8889}" type="presParOf" srcId="{FCADB0A1-E0C6-4B10-BB71-367441975E63}" destId="{495DBFBD-3F6A-4D65-8131-8023A47C6494}" srcOrd="0" destOrd="0" presId="urn:microsoft.com/office/officeart/2008/layout/HorizontalMultiLevelHierarchy"/>
    <dgm:cxn modelId="{3C272FFF-0948-4EE8-BA27-F507F4ECDF2D}" type="presParOf" srcId="{D04E9CEC-9CD3-4017-A0C4-6735CA07AAFC}" destId="{64297D34-2EE7-4313-B995-CBCF4133D8D1}" srcOrd="3" destOrd="0" presId="urn:microsoft.com/office/officeart/2008/layout/HorizontalMultiLevelHierarchy"/>
    <dgm:cxn modelId="{256347A0-EF94-4A93-8B70-E751E33A84C9}" type="presParOf" srcId="{64297D34-2EE7-4313-B995-CBCF4133D8D1}" destId="{70FA57DC-E74B-4F65-8178-728A38DAD520}" srcOrd="0" destOrd="0" presId="urn:microsoft.com/office/officeart/2008/layout/HorizontalMultiLevelHierarchy"/>
    <dgm:cxn modelId="{51E02A5A-AA99-4530-9EE7-F56782593ED4}" type="presParOf" srcId="{64297D34-2EE7-4313-B995-CBCF4133D8D1}" destId="{B6169E05-C689-411A-8700-FEC3B2C45C89}" srcOrd="1" destOrd="0" presId="urn:microsoft.com/office/officeart/2008/layout/HorizontalMultiLevelHierarchy"/>
    <dgm:cxn modelId="{FE8DC1AA-EBEE-4C09-AB30-3047507DA290}" type="presParOf" srcId="{D04E9CEC-9CD3-4017-A0C4-6735CA07AAFC}" destId="{64A2B328-23D2-4321-9337-BD5B69DF1924}" srcOrd="4" destOrd="0" presId="urn:microsoft.com/office/officeart/2008/layout/HorizontalMultiLevelHierarchy"/>
    <dgm:cxn modelId="{E19340C9-219C-42C8-ADF8-6195A6111F7F}" type="presParOf" srcId="{64A2B328-23D2-4321-9337-BD5B69DF1924}" destId="{9304CA68-494B-4FD2-B585-E68EA79875D6}" srcOrd="0" destOrd="0" presId="urn:microsoft.com/office/officeart/2008/layout/HorizontalMultiLevelHierarchy"/>
    <dgm:cxn modelId="{47EBD2BE-454D-4978-96CD-F1D8497AA429}" type="presParOf" srcId="{D04E9CEC-9CD3-4017-A0C4-6735CA07AAFC}" destId="{587803A9-93A0-488C-B6ED-87033401D3A4}" srcOrd="5" destOrd="0" presId="urn:microsoft.com/office/officeart/2008/layout/HorizontalMultiLevelHierarchy"/>
    <dgm:cxn modelId="{41FC3276-E40E-4DD0-BC29-613EDE68A40D}" type="presParOf" srcId="{587803A9-93A0-488C-B6ED-87033401D3A4}" destId="{54ED993E-6FAC-4003-911C-4025DCC62FF7}" srcOrd="0" destOrd="0" presId="urn:microsoft.com/office/officeart/2008/layout/HorizontalMultiLevelHierarchy"/>
    <dgm:cxn modelId="{ABCE3D11-CA0D-43FD-93FE-0B80D34E164D}" type="presParOf" srcId="{587803A9-93A0-488C-B6ED-87033401D3A4}" destId="{4B64514C-D94D-447E-BAD5-C63FB264F2BD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A2B328-23D2-4321-9337-BD5B69DF1924}">
      <dsp:nvSpPr>
        <dsp:cNvPr id="0" name=""/>
        <dsp:cNvSpPr/>
      </dsp:nvSpPr>
      <dsp:spPr>
        <a:xfrm>
          <a:off x="593754" y="2032000"/>
          <a:ext cx="386944" cy="1156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93472" y="0"/>
              </a:lnTo>
              <a:lnTo>
                <a:pt x="193472" y="1156471"/>
              </a:lnTo>
              <a:lnTo>
                <a:pt x="386944" y="1156471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>
        <a:off x="756739" y="2579748"/>
        <a:ext cx="60974" cy="60974"/>
      </dsp:txXfrm>
    </dsp:sp>
    <dsp:sp modelId="{FCADB0A1-E0C6-4B10-BB71-367441975E63}">
      <dsp:nvSpPr>
        <dsp:cNvPr id="0" name=""/>
        <dsp:cNvSpPr/>
      </dsp:nvSpPr>
      <dsp:spPr>
        <a:xfrm>
          <a:off x="593754" y="1623750"/>
          <a:ext cx="386944" cy="408249"/>
        </a:xfrm>
        <a:custGeom>
          <a:avLst/>
          <a:gdLst/>
          <a:ahLst/>
          <a:cxnLst/>
          <a:rect l="0" t="0" r="0" b="0"/>
          <a:pathLst>
            <a:path>
              <a:moveTo>
                <a:pt x="0" y="408249"/>
              </a:moveTo>
              <a:lnTo>
                <a:pt x="193472" y="408249"/>
              </a:lnTo>
              <a:lnTo>
                <a:pt x="193472" y="0"/>
              </a:lnTo>
              <a:lnTo>
                <a:pt x="386944" y="0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>
        <a:off x="773164" y="1813812"/>
        <a:ext cx="28124" cy="28124"/>
      </dsp:txXfrm>
    </dsp:sp>
    <dsp:sp modelId="{14F149C7-E2FC-4126-80C9-A8C1F87D992E}">
      <dsp:nvSpPr>
        <dsp:cNvPr id="0" name=""/>
        <dsp:cNvSpPr/>
      </dsp:nvSpPr>
      <dsp:spPr>
        <a:xfrm>
          <a:off x="593754" y="467278"/>
          <a:ext cx="386944" cy="1564721"/>
        </a:xfrm>
        <a:custGeom>
          <a:avLst/>
          <a:gdLst/>
          <a:ahLst/>
          <a:cxnLst/>
          <a:rect l="0" t="0" r="0" b="0"/>
          <a:pathLst>
            <a:path>
              <a:moveTo>
                <a:pt x="0" y="1564721"/>
              </a:moveTo>
              <a:lnTo>
                <a:pt x="193472" y="1564721"/>
              </a:lnTo>
              <a:lnTo>
                <a:pt x="193472" y="0"/>
              </a:lnTo>
              <a:lnTo>
                <a:pt x="386944" y="0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600" kern="1200"/>
        </a:p>
      </dsp:txBody>
      <dsp:txXfrm>
        <a:off x="746930" y="1209342"/>
        <a:ext cx="80592" cy="80592"/>
      </dsp:txXfrm>
    </dsp:sp>
    <dsp:sp modelId="{2FBF2802-9380-4871-BB5B-8466ACDACDD1}">
      <dsp:nvSpPr>
        <dsp:cNvPr id="0" name=""/>
        <dsp:cNvSpPr/>
      </dsp:nvSpPr>
      <dsp:spPr>
        <a:xfrm rot="16200000">
          <a:off x="-1253420" y="1737072"/>
          <a:ext cx="3104496" cy="58985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b="1" kern="1200" cap="small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rPr>
            <a:t>Allegato M-46-11-G </a:t>
          </a:r>
          <a:endParaRPr lang="it-IT" sz="2000" b="1" kern="1200" cap="small" baseline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-1253420" y="1737072"/>
        <a:ext cx="3104496" cy="589854"/>
      </dsp:txXfrm>
    </dsp:sp>
    <dsp:sp modelId="{6DAD1B0E-58BF-4973-976F-34AA97C6E132}">
      <dsp:nvSpPr>
        <dsp:cNvPr id="0" name=""/>
        <dsp:cNvSpPr/>
      </dsp:nvSpPr>
      <dsp:spPr>
        <a:xfrm>
          <a:off x="980699" y="103556"/>
          <a:ext cx="4920056" cy="72744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b="0" kern="1200" dirty="0" smtClean="0">
              <a:latin typeface="Verdana" panose="020B0604030504040204" pitchFamily="34" charset="0"/>
              <a:ea typeface="Verdana" panose="020B0604030504040204" pitchFamily="34" charset="0"/>
            </a:rPr>
            <a:t>Illustra, per ogni DPI, le relative </a:t>
          </a:r>
          <a:r>
            <a:rPr lang="it-IT" sz="1400" b="1" kern="1200" cap="small" dirty="0" smtClean="0">
              <a:solidFill>
                <a:schemeClr val="accent5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CARATTERISTICHE TECNICHE</a:t>
          </a:r>
          <a:endParaRPr lang="it-IT" sz="1400" b="1" kern="1200" cap="small" dirty="0">
            <a:solidFill>
              <a:schemeClr val="accent5">
                <a:lumMod val="25000"/>
              </a:schemeClr>
            </a:solidFill>
            <a:latin typeface="Verdana" panose="020B0604030504040204" pitchFamily="34" charset="0"/>
            <a:ea typeface="Verdana" panose="020B0604030504040204" pitchFamily="34" charset="0"/>
            <a:cs typeface="+mn-cs"/>
          </a:endParaRPr>
        </a:p>
      </dsp:txBody>
      <dsp:txXfrm>
        <a:off x="980699" y="103556"/>
        <a:ext cx="4920056" cy="727443"/>
      </dsp:txXfrm>
    </dsp:sp>
    <dsp:sp modelId="{70FA57DC-E74B-4F65-8178-728A38DAD520}">
      <dsp:nvSpPr>
        <dsp:cNvPr id="0" name=""/>
        <dsp:cNvSpPr/>
      </dsp:nvSpPr>
      <dsp:spPr>
        <a:xfrm>
          <a:off x="980699" y="978464"/>
          <a:ext cx="4917173" cy="129057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b="0" i="0" kern="1200" dirty="0" smtClean="0">
              <a:latin typeface="Verdana" panose="020B0604030504040204" pitchFamily="34" charset="0"/>
              <a:ea typeface="Verdana" panose="020B0604030504040204" pitchFamily="34" charset="0"/>
            </a:rPr>
            <a:t>L’idoneità alla protezione dai rischi per i quali è stato progettato il DPI è strettamente legata alle </a:t>
          </a:r>
          <a:r>
            <a:rPr lang="it-IT" sz="1400" b="1" kern="1200" cap="small" dirty="0" smtClean="0">
              <a:solidFill>
                <a:schemeClr val="accent5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caratteristiche tecniche</a:t>
          </a:r>
          <a:r>
            <a:rPr lang="it-IT" sz="1400" b="0" i="0" kern="1200" dirty="0" smtClean="0">
              <a:latin typeface="Verdana" panose="020B0604030504040204" pitchFamily="34" charset="0"/>
              <a:ea typeface="Verdana" panose="020B0604030504040204" pitchFamily="34" charset="0"/>
            </a:rPr>
            <a:t> che lo stesso deve </a:t>
          </a:r>
          <a:r>
            <a:rPr lang="it-IT" sz="1400" b="1" kern="1200" cap="small" dirty="0" smtClean="0">
              <a:solidFill>
                <a:schemeClr val="accent5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obbligatoriamente </a:t>
          </a:r>
          <a:r>
            <a:rPr lang="it-IT" sz="1400" b="0" i="0" kern="1200" dirty="0" smtClean="0">
              <a:latin typeface="Verdana" panose="020B0604030504040204" pitchFamily="34" charset="0"/>
              <a:ea typeface="Verdana" panose="020B0604030504040204" pitchFamily="34" charset="0"/>
            </a:rPr>
            <a:t>possedere per essere ritenuto tale</a:t>
          </a:r>
          <a:endParaRPr lang="it-IT" sz="1400" kern="1200" dirty="0"/>
        </a:p>
      </dsp:txBody>
      <dsp:txXfrm>
        <a:off x="980699" y="978464"/>
        <a:ext cx="4917173" cy="1290571"/>
      </dsp:txXfrm>
    </dsp:sp>
    <dsp:sp modelId="{54ED993E-6FAC-4003-911C-4025DCC62FF7}">
      <dsp:nvSpPr>
        <dsp:cNvPr id="0" name=""/>
        <dsp:cNvSpPr/>
      </dsp:nvSpPr>
      <dsp:spPr>
        <a:xfrm>
          <a:off x="980699" y="2416499"/>
          <a:ext cx="4917599" cy="154394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it-IT" sz="1400" b="0" i="0" kern="1200" dirty="0" smtClean="0">
              <a:latin typeface="Verdana" panose="020B0604030504040204" pitchFamily="34" charset="0"/>
              <a:ea typeface="Verdana" panose="020B0604030504040204" pitchFamily="34" charset="0"/>
            </a:rPr>
            <a:t>Nell’ambito del processo di acquisizione dei DPI, la funzione SIC dovrà tenere conto:</a:t>
          </a:r>
        </a:p>
        <a:p>
          <a:pPr lvl="0" algn="ctr" defTabSz="6223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it-IT" sz="1400" b="0" i="0" kern="1200" dirty="0" smtClean="0">
              <a:latin typeface="Verdana" panose="020B0604030504040204" pitchFamily="34" charset="0"/>
              <a:ea typeface="Verdana" panose="020B0604030504040204" pitchFamily="34" charset="0"/>
            </a:rPr>
            <a:t>delle </a:t>
          </a:r>
          <a:r>
            <a:rPr lang="it-IT" sz="1400" b="1" kern="1200" cap="small" dirty="0" smtClean="0">
              <a:solidFill>
                <a:schemeClr val="accent5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CARATTERISTICHE TECNICHE </a:t>
          </a:r>
          <a:r>
            <a:rPr lang="it-IT" sz="1400" b="0" i="0" kern="1200" dirty="0" smtClean="0">
              <a:latin typeface="Verdana" panose="020B0604030504040204" pitchFamily="34" charset="0"/>
              <a:ea typeface="Verdana" panose="020B0604030504040204" pitchFamily="34" charset="0"/>
            </a:rPr>
            <a:t>dei DPI riportate in tale Allegato in funzione della tipologia di DPI scelti</a:t>
          </a:r>
          <a:endParaRPr lang="it-IT" sz="1400" b="0" i="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980699" y="2416499"/>
        <a:ext cx="4917599" cy="15439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7663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3488" y="0"/>
            <a:ext cx="2887662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887663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3488" y="9428163"/>
            <a:ext cx="2887662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fld id="{B5E0C702-CDB9-4143-98FD-7C1DD5573E7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592811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7663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3488" y="0"/>
            <a:ext cx="2887662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49313" y="744538"/>
            <a:ext cx="4965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 descr="Linee orizzontali chiare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093788" y="4714875"/>
            <a:ext cx="4476750" cy="4157663"/>
          </a:xfrm>
          <a:prstGeom prst="rect">
            <a:avLst/>
          </a:prstGeom>
          <a:pattFill prst="ltHorz">
            <a:fgClr>
              <a:schemeClr val="accent1"/>
            </a:fgClr>
            <a:bgClr>
              <a:schemeClr val="bg1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887663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3488" y="9428163"/>
            <a:ext cx="2887662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 b="0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>
              <a:defRPr/>
            </a:pPr>
            <a:fld id="{8EF85971-DF9B-4E52-9F5D-3DA6DF8AFCC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  <p:pic>
        <p:nvPicPr>
          <p:cNvPr id="9224" name="Picture 13" descr="ISAB ne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1925" y="0"/>
            <a:ext cx="1119188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8" name="Line 22"/>
          <p:cNvSpPr>
            <a:spLocks noChangeShapeType="1"/>
          </p:cNvSpPr>
          <p:nvPr/>
        </p:nvSpPr>
        <p:spPr bwMode="auto">
          <a:xfrm>
            <a:off x="82550" y="9428163"/>
            <a:ext cx="6499225" cy="0"/>
          </a:xfrm>
          <a:prstGeom prst="line">
            <a:avLst/>
          </a:prstGeom>
          <a:noFill/>
          <a:ln w="9525">
            <a:solidFill>
              <a:srgbClr val="D3252E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it-IT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715461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effectLst>
          <a:outerShdw blurRad="38100" dist="38100" dir="2700000" algn="tl">
            <a:srgbClr val="C0C0C0"/>
          </a:outerShdw>
        </a:effectLst>
        <a:latin typeface="Arial Narrow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effectLst>
          <a:outerShdw blurRad="38100" dist="38100" dir="2700000" algn="tl">
            <a:srgbClr val="C0C0C0"/>
          </a:outerShdw>
        </a:effectLst>
        <a:latin typeface="Arial Narrow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effectLst>
          <a:outerShdw blurRad="38100" dist="38100" dir="2700000" algn="tl">
            <a:srgbClr val="C0C0C0"/>
          </a:outerShdw>
        </a:effectLst>
        <a:latin typeface="Arial Narrow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effectLst>
          <a:outerShdw blurRad="38100" dist="38100" dir="2700000" algn="tl">
            <a:srgbClr val="C0C0C0"/>
          </a:outerShdw>
        </a:effectLst>
        <a:latin typeface="Arial Narrow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effectLst>
          <a:outerShdw blurRad="38100" dist="38100" dir="2700000" algn="tl">
            <a:srgbClr val="C0C0C0"/>
          </a:outerShdw>
        </a:effectLst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386F95E8-2C43-41B0-97D0-B30174FCF814}" type="slidenum">
              <a:rPr lang="it-IT"/>
              <a:pPr>
                <a:defRPr/>
              </a:pPr>
              <a:t>1</a:t>
            </a:fld>
            <a:endParaRPr lang="it-IT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0900" y="744538"/>
            <a:ext cx="4962525" cy="3722687"/>
          </a:xfrm>
          <a:ln/>
        </p:spPr>
      </p:sp>
      <p:sp>
        <p:nvSpPr>
          <p:cNvPr id="395267" name="Rectangle 3" descr="Linee orizzontali chiare"/>
          <p:cNvSpPr>
            <a:spLocks noGrp="1" noChangeArrowheads="1"/>
          </p:cNvSpPr>
          <p:nvPr>
            <p:ph type="body" idx="1"/>
          </p:nvPr>
        </p:nvSpPr>
        <p:spPr>
          <a:xfrm>
            <a:off x="1093789" y="4714875"/>
            <a:ext cx="4476750" cy="4065588"/>
          </a:xfrm>
        </p:spPr>
        <p:txBody>
          <a:bodyPr/>
          <a:lstStyle/>
          <a:p>
            <a:pPr eaLnBrk="1" hangingPunct="1">
              <a:defRPr/>
            </a:pPr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16382921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386F95E8-2C43-41B0-97D0-B30174FCF814}" type="slidenum">
              <a:rPr lang="it-IT"/>
              <a:pPr>
                <a:defRPr/>
              </a:pPr>
              <a:t>17</a:t>
            </a:fld>
            <a:endParaRPr lang="it-IT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0900" y="744538"/>
            <a:ext cx="4962525" cy="3722687"/>
          </a:xfrm>
          <a:ln/>
        </p:spPr>
      </p:sp>
      <p:sp>
        <p:nvSpPr>
          <p:cNvPr id="395267" name="Rectangle 3" descr="Linee orizzontali chiare"/>
          <p:cNvSpPr>
            <a:spLocks noGrp="1" noChangeArrowheads="1"/>
          </p:cNvSpPr>
          <p:nvPr>
            <p:ph type="body" idx="1"/>
          </p:nvPr>
        </p:nvSpPr>
        <p:spPr>
          <a:xfrm>
            <a:off x="1093789" y="4714875"/>
            <a:ext cx="4476750" cy="4065588"/>
          </a:xfrm>
        </p:spPr>
        <p:txBody>
          <a:bodyPr/>
          <a:lstStyle/>
          <a:p>
            <a:pPr eaLnBrk="1" hangingPunct="1">
              <a:defRPr/>
            </a:pPr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2058973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B57711-7535-4D01-9C58-14AB435D19B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5C2FB4-C4F9-4306-8B9E-D7455C86BF5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2E0BA0-4C70-4C7C-B7AD-9CD86C0679C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3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33A19A-73F6-4DAA-8659-8806D069C54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DE1136-6254-4F9D-8691-591A0EF2FF6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075671-0DDF-4410-B0C3-801AC1D9A44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482F72-0132-465D-9745-A34CDD29129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450F06-3465-41B8-8803-BF33AE8D689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2D257D-56B7-4793-BB30-1BF5013D5DC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859AEA-3ED6-4A3A-8957-88D66DAFE53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8C07D4-350C-429E-81BE-A11220B81AF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5CA0E-7CFC-4D53-92BD-7B1A415380B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dirty="0" smtClean="0"/>
              <a:t>Fare clic per modificare gli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</a:p>
        </p:txBody>
      </p:sp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8610600" y="0"/>
            <a:ext cx="533400" cy="1052513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b"/>
          <a:lstStyle/>
          <a:p>
            <a:pPr eaLnBrk="0" hangingPunct="0"/>
            <a:endParaRPr lang="it-IT" b="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34925" y="6165850"/>
            <a:ext cx="8713788" cy="0"/>
          </a:xfrm>
          <a:prstGeom prst="line">
            <a:avLst/>
          </a:prstGeom>
          <a:noFill/>
          <a:ln w="9525">
            <a:solidFill>
              <a:srgbClr val="D3252E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it-IT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34" name="Line 10"/>
          <p:cNvSpPr>
            <a:spLocks noChangeShapeType="1"/>
          </p:cNvSpPr>
          <p:nvPr/>
        </p:nvSpPr>
        <p:spPr bwMode="auto">
          <a:xfrm>
            <a:off x="8748713" y="5840413"/>
            <a:ext cx="0" cy="661987"/>
          </a:xfrm>
          <a:prstGeom prst="line">
            <a:avLst/>
          </a:prstGeom>
          <a:noFill/>
          <a:ln w="9525">
            <a:solidFill>
              <a:srgbClr val="D3252E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it-IT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30" name="Picture 12" descr="ISAB logo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772400" y="6276975"/>
            <a:ext cx="838200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stile</a:t>
            </a:r>
          </a:p>
        </p:txBody>
      </p:sp>
      <p:sp>
        <p:nvSpPr>
          <p:cNvPr id="1032" name="Text Box 15"/>
          <p:cNvSpPr txBox="1">
            <a:spLocks noChangeArrowheads="1"/>
          </p:cNvSpPr>
          <p:nvPr/>
        </p:nvSpPr>
        <p:spPr bwMode="auto">
          <a:xfrm>
            <a:off x="2051050" y="6292850"/>
            <a:ext cx="54387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bg2"/>
                </a:solidFill>
                <a:latin typeface="Arial Narrow" pitchFamily="34" charset="0"/>
              </a:defRPr>
            </a:lvl1pPr>
            <a:lvl2pPr marL="742950" indent="-285750" eaLnBrk="0" hangingPunct="0">
              <a:defRPr b="1">
                <a:solidFill>
                  <a:schemeClr val="bg2"/>
                </a:solidFill>
                <a:latin typeface="Arial Narrow" pitchFamily="34" charset="0"/>
              </a:defRPr>
            </a:lvl2pPr>
            <a:lvl3pPr marL="1143000" indent="-228600" eaLnBrk="0" hangingPunct="0">
              <a:defRPr b="1">
                <a:solidFill>
                  <a:schemeClr val="bg2"/>
                </a:solidFill>
                <a:latin typeface="Arial Narrow" pitchFamily="34" charset="0"/>
              </a:defRPr>
            </a:lvl3pPr>
            <a:lvl4pPr marL="1600200" indent="-228600" eaLnBrk="0" hangingPunct="0">
              <a:defRPr b="1">
                <a:solidFill>
                  <a:schemeClr val="bg2"/>
                </a:solidFill>
                <a:latin typeface="Arial Narrow" pitchFamily="34" charset="0"/>
              </a:defRPr>
            </a:lvl4pPr>
            <a:lvl5pPr marL="2057400" indent="-228600" eaLnBrk="0" hangingPunct="0">
              <a:defRPr b="1">
                <a:solidFill>
                  <a:schemeClr val="bg2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2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2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2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2"/>
                </a:solidFill>
                <a:latin typeface="Arial Narrow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it-IT" sz="1200" i="1" smtClean="0">
                <a:solidFill>
                  <a:srgbClr val="CC3300"/>
                </a:solidFill>
                <a:latin typeface="Arial" charset="0"/>
              </a:rPr>
              <a:t>Sicurezza, Salute e Ambiente a garanzia del nostro futuro</a:t>
            </a:r>
          </a:p>
        </p:txBody>
      </p:sp>
      <p:sp>
        <p:nvSpPr>
          <p:cNvPr id="1040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58200" y="692150"/>
            <a:ext cx="506413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</a:bodyPr>
          <a:lstStyle>
            <a:lvl1pPr algn="r">
              <a:defRPr sz="20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>
              <a:defRPr/>
            </a:pPr>
            <a:fld id="{AE643EE6-446C-4AE6-A368-4AC7EED4B0B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Arial Narrow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Arial Narrow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Arial Narrow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Arial Narrow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Arial Narrow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Arial Narrow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Arial Narrow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b="1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jpeg"/><Relationship Id="rId4" Type="http://schemas.openxmlformats.org/officeDocument/2006/relationships/image" Target="../media/image4.wmf"/><Relationship Id="rId9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jpeg"/><Relationship Id="rId4" Type="http://schemas.openxmlformats.org/officeDocument/2006/relationships/image" Target="../media/image4.wmf"/><Relationship Id="rId9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2" name="Rectangle 2"/>
          <p:cNvSpPr>
            <a:spLocks noChangeArrowheads="1"/>
          </p:cNvSpPr>
          <p:nvPr/>
        </p:nvSpPr>
        <p:spPr bwMode="auto">
          <a:xfrm>
            <a:off x="8532813" y="0"/>
            <a:ext cx="611187" cy="13414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1" name="Picture 3" descr="ISAB 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0892" y="630238"/>
            <a:ext cx="1609708" cy="606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24"/>
          <p:cNvSpPr>
            <a:spLocks noChangeArrowheads="1"/>
          </p:cNvSpPr>
          <p:nvPr/>
        </p:nvSpPr>
        <p:spPr bwMode="auto">
          <a:xfrm>
            <a:off x="0" y="2000241"/>
            <a:ext cx="9144000" cy="2928957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b="1">
                <a:solidFill>
                  <a:schemeClr val="bg2"/>
                </a:solidFill>
                <a:latin typeface="Arial Narrow" panose="020B0606020202030204" pitchFamily="34" charset="0"/>
              </a:defRPr>
            </a:lvl1pPr>
            <a:lvl2pPr marL="742950" indent="-285750" eaLnBrk="0" hangingPunct="0">
              <a:defRPr b="1">
                <a:solidFill>
                  <a:schemeClr val="bg2"/>
                </a:solidFill>
                <a:latin typeface="Arial Narrow" panose="020B0606020202030204" pitchFamily="34" charset="0"/>
              </a:defRPr>
            </a:lvl2pPr>
            <a:lvl3pPr eaLnBrk="0" hangingPunct="0">
              <a:defRPr b="1">
                <a:solidFill>
                  <a:schemeClr val="bg2"/>
                </a:solidFill>
                <a:latin typeface="Arial Narrow" panose="020B0606020202030204" pitchFamily="34" charset="0"/>
              </a:defRPr>
            </a:lvl3pPr>
            <a:lvl4pPr marL="1600200" indent="-228600" eaLnBrk="0" hangingPunct="0">
              <a:defRPr b="1">
                <a:solidFill>
                  <a:schemeClr val="bg2"/>
                </a:solidFill>
                <a:latin typeface="Arial Narrow" panose="020B0606020202030204" pitchFamily="34" charset="0"/>
              </a:defRPr>
            </a:lvl4pPr>
            <a:lvl5pPr marL="2057400" indent="-228600" eaLnBrk="0" hangingPunct="0">
              <a:defRPr b="1">
                <a:solidFill>
                  <a:schemeClr val="bg2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2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2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2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2"/>
                </a:solidFill>
                <a:latin typeface="Arial Narrow" panose="020B0606020202030204" pitchFamily="34" charset="0"/>
              </a:defRPr>
            </a:lvl9pPr>
          </a:lstStyle>
          <a:p>
            <a:pPr algn="r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5384800" algn="l"/>
              </a:tabLst>
              <a:defRPr/>
            </a:pPr>
            <a:endParaRPr lang="it-IT" altLang="it-IT" sz="3200" b="0" cap="small" dirty="0" smtClean="0">
              <a:solidFill>
                <a:srgbClr val="33333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r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5384800" algn="l"/>
              </a:tabLst>
              <a:defRPr/>
            </a:pPr>
            <a:endParaRPr lang="it-IT" altLang="it-IT" sz="3200" b="0" cap="small" dirty="0" smtClean="0">
              <a:solidFill>
                <a:srgbClr val="33333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r" defTabSz="355600" eaLnBrk="1" hangingPunct="1">
              <a:spcBef>
                <a:spcPts val="1200"/>
              </a:spcBef>
              <a:spcAft>
                <a:spcPts val="0"/>
              </a:spcAft>
              <a:defRPr/>
            </a:pPr>
            <a:r>
              <a:rPr lang="it-IT" sz="2800" b="0" cap="small" dirty="0" smtClean="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Criteri </a:t>
            </a:r>
            <a:r>
              <a:rPr lang="it-IT" sz="2800" b="0" cap="small" dirty="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di scelta, caratteristiche tecniche ed efficacia dei </a:t>
            </a:r>
            <a:r>
              <a:rPr lang="it-IT" sz="2800" b="0" cap="small" dirty="0" smtClean="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DPI</a:t>
            </a:r>
            <a:endParaRPr lang="it-IT" altLang="it-IT" sz="2800" b="0" cap="small" dirty="0">
              <a:solidFill>
                <a:srgbClr val="33333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8" name="Gruppo 7"/>
          <p:cNvGrpSpPr/>
          <p:nvPr/>
        </p:nvGrpSpPr>
        <p:grpSpPr>
          <a:xfrm>
            <a:off x="0" y="2006636"/>
            <a:ext cx="9144000" cy="1516063"/>
            <a:chOff x="0" y="2235200"/>
            <a:chExt cx="8604250" cy="1516063"/>
          </a:xfrm>
        </p:grpSpPr>
        <p:pic>
          <p:nvPicPr>
            <p:cNvPr id="9" name="Picture 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01775" y="2238375"/>
              <a:ext cx="2098675" cy="1479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6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239838" y="2235200"/>
              <a:ext cx="387350" cy="1470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7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505325" y="2243138"/>
              <a:ext cx="1506538" cy="14747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8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5932488" y="2239963"/>
              <a:ext cx="511175" cy="1511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9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0" y="2238375"/>
              <a:ext cx="1241425" cy="1479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10" descr="tubazioni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6308725" y="2238375"/>
              <a:ext cx="2295525" cy="1479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11" descr="15259-26AT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2701925" y="2238375"/>
              <a:ext cx="2122488" cy="1479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Rettangolo 1"/>
          <p:cNvSpPr/>
          <p:nvPr/>
        </p:nvSpPr>
        <p:spPr>
          <a:xfrm>
            <a:off x="4898847" y="4437112"/>
            <a:ext cx="42040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355600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altLang="it-IT" b="0" cap="small" dirty="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Raffineria ISAB – Impianti </a:t>
            </a:r>
            <a:r>
              <a:rPr lang="it-IT" altLang="it-IT" b="0" cap="small" dirty="0" smtClean="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NORD-SUD-IGCC</a:t>
            </a:r>
            <a:endParaRPr lang="it-IT" altLang="it-IT" b="0" cap="small" dirty="0">
              <a:solidFill>
                <a:srgbClr val="33333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5" name="Rettangolo 14"/>
          <p:cNvSpPr/>
          <p:nvPr/>
        </p:nvSpPr>
        <p:spPr>
          <a:xfrm>
            <a:off x="1489938" y="5009757"/>
            <a:ext cx="607236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altLang="it-IT" sz="2000" b="0" i="1" cap="small" dirty="0">
                <a:solidFill>
                  <a:srgbClr val="3333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it-IT" sz="1200" b="0" i="1" dirty="0"/>
          </a:p>
        </p:txBody>
      </p:sp>
    </p:spTree>
    <p:extLst>
      <p:ext uri="{BB962C8B-B14F-4D97-AF65-F5344CB8AC3E}">
        <p14:creationId xmlns:p14="http://schemas.microsoft.com/office/powerpoint/2010/main" val="1044702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10"/>
          <p:cNvSpPr/>
          <p:nvPr/>
        </p:nvSpPr>
        <p:spPr bwMode="auto">
          <a:xfrm>
            <a:off x="137991" y="5513353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Caratteristiche </a:t>
            </a:r>
            <a:r>
              <a:rPr lang="it-IT" sz="1600" b="0" cap="small" dirty="0" smtClean="0">
                <a:solidFill>
                  <a:schemeClr val="tx1"/>
                </a:solidFill>
              </a:rPr>
              <a:t>occhiali sotto maschera </a:t>
            </a:r>
            <a:r>
              <a:rPr lang="it-IT" sz="1600" b="0" cap="small" dirty="0" err="1" smtClean="0">
                <a:solidFill>
                  <a:schemeClr val="tx1"/>
                </a:solidFill>
              </a:rPr>
              <a:t>autoprotettore</a:t>
            </a:r>
            <a:endParaRPr lang="it-IT" sz="1600" b="0" cap="small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137991" y="2343252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1600" b="0" cap="small" dirty="0">
                <a:solidFill>
                  <a:schemeClr val="tx1"/>
                </a:solidFill>
                <a:latin typeface="+mj-lt"/>
              </a:rPr>
              <a:t>Elenco DPI standard</a:t>
            </a:r>
          </a:p>
        </p:txBody>
      </p:sp>
      <p:sp>
        <p:nvSpPr>
          <p:cNvPr id="2" name="Segnaposto numero diapositiva 1"/>
          <p:cNvSpPr>
            <a:spLocks noGrp="1"/>
          </p:cNvSpPr>
          <p:nvPr>
            <p:ph type="sldNum" sz="quarter" idx="4294967295"/>
          </p:nvPr>
        </p:nvSpPr>
        <p:spPr>
          <a:xfrm>
            <a:off x="8429652" y="641351"/>
            <a:ext cx="549248" cy="3968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it-IT" dirty="0" smtClean="0"/>
              <a:t>9</a:t>
            </a:r>
            <a:endParaRPr lang="it-IT" dirty="0"/>
          </a:p>
        </p:txBody>
      </p:sp>
      <p:sp>
        <p:nvSpPr>
          <p:cNvPr id="9" name="Rectangle 8"/>
          <p:cNvSpPr/>
          <p:nvPr/>
        </p:nvSpPr>
        <p:spPr bwMode="auto">
          <a:xfrm>
            <a:off x="137991" y="3604495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Caratteristiche</a:t>
            </a:r>
          </a:p>
          <a:p>
            <a:pPr eaLnBrk="0" hangingPunct="0"/>
            <a:r>
              <a:rPr lang="it-IT" sz="1600" b="0" cap="small" dirty="0" smtClean="0">
                <a:solidFill>
                  <a:schemeClr val="tx1"/>
                </a:solidFill>
              </a:rPr>
              <a:t>Calzature ad elevato</a:t>
            </a:r>
          </a:p>
          <a:p>
            <a:pPr eaLnBrk="0" hangingPunct="0"/>
            <a:r>
              <a:rPr lang="it-IT" sz="1600" b="0" cap="small" dirty="0" smtClean="0">
                <a:solidFill>
                  <a:schemeClr val="tx1"/>
                </a:solidFill>
              </a:rPr>
              <a:t>comfort</a:t>
            </a:r>
            <a:endParaRPr lang="it-IT" sz="1600" b="0" cap="small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137991" y="4235116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Caratteristiche</a:t>
            </a:r>
          </a:p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Maschera di fuga </a:t>
            </a:r>
            <a:r>
              <a:rPr lang="it-IT" sz="1600" b="0" cap="small" dirty="0" smtClean="0">
                <a:solidFill>
                  <a:schemeClr val="tx1"/>
                </a:solidFill>
              </a:rPr>
              <a:t>a</a:t>
            </a:r>
          </a:p>
          <a:p>
            <a:pPr eaLnBrk="0" hangingPunct="0"/>
            <a:r>
              <a:rPr lang="it-IT" sz="1600" b="0" cap="small" dirty="0" smtClean="0">
                <a:solidFill>
                  <a:schemeClr val="tx1"/>
                </a:solidFill>
              </a:rPr>
              <a:t>boccaglio</a:t>
            </a:r>
            <a:endParaRPr lang="it-IT" sz="1600" b="0" cap="small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137991" y="4865737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Caratteristiche Elmetto</a:t>
            </a:r>
          </a:p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con visiera integrata</a:t>
            </a:r>
          </a:p>
        </p:txBody>
      </p:sp>
      <p:sp>
        <p:nvSpPr>
          <p:cNvPr id="3" name="Rettangolo 2"/>
          <p:cNvSpPr/>
          <p:nvPr/>
        </p:nvSpPr>
        <p:spPr bwMode="auto">
          <a:xfrm>
            <a:off x="2264302" y="1055221"/>
            <a:ext cx="6681870" cy="514353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it-IT" b="0" dirty="0"/>
              <a:t>  </a:t>
            </a:r>
            <a:endParaRPr lang="it-IT" sz="1600" b="0" dirty="0"/>
          </a:p>
          <a:p>
            <a:pPr algn="just" defTabSz="895350" eaLnBrk="0" hangingPunct="0">
              <a:spcBef>
                <a:spcPts val="0"/>
              </a:spcBef>
              <a:spcAft>
                <a:spcPts val="0"/>
              </a:spcAft>
            </a:pPr>
            <a:endParaRPr lang="it-IT" sz="1600" b="0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37991" y="2973874"/>
            <a:ext cx="2613366" cy="63062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it-IT" altLang="it-IT" sz="1600" b="0" cap="small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Caratteristiche Tuta e Camicia Trivalente</a:t>
            </a:r>
            <a:endParaRPr lang="it-IT" sz="1600" b="0" cap="small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" name="Titolo 1"/>
          <p:cNvSpPr txBox="1">
            <a:spLocks/>
          </p:cNvSpPr>
          <p:nvPr/>
        </p:nvSpPr>
        <p:spPr>
          <a:xfrm>
            <a:off x="0" y="-6867"/>
            <a:ext cx="84604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9pPr>
          </a:lstStyle>
          <a:p>
            <a:pPr eaLnBrk="1" hangingPunct="1">
              <a:spcBef>
                <a:spcPts val="0"/>
              </a:spcBef>
            </a:pPr>
            <a:r>
              <a:rPr lang="it-IT" sz="2000" kern="1200" smtClean="0">
                <a:solidFill>
                  <a:srgbClr val="777777"/>
                </a:solidFill>
                <a:latin typeface="Arial" panose="020B0604020202020204" pitchFamily="34" charset="0"/>
                <a:ea typeface="+mn-ea"/>
                <a:cs typeface="+mn-cs"/>
              </a:rPr>
              <a:t>PROCEDURA PR-AS-46-11  - “Gestione dei Dispositivi di Protezione Individuale (DPI) per la prevenzione degli incidenti rilevanti”</a:t>
            </a:r>
            <a:endParaRPr lang="it-IT" sz="2000" kern="1200" dirty="0">
              <a:solidFill>
                <a:srgbClr val="777777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cxnSp>
        <p:nvCxnSpPr>
          <p:cNvPr id="25" name="Connettore 1 4"/>
          <p:cNvCxnSpPr/>
          <p:nvPr/>
        </p:nvCxnSpPr>
        <p:spPr bwMode="auto">
          <a:xfrm>
            <a:off x="35496" y="836712"/>
            <a:ext cx="8496944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7" name="Immagine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11" b="9121"/>
          <a:stretch/>
        </p:blipFill>
        <p:spPr>
          <a:xfrm>
            <a:off x="2751357" y="1743102"/>
            <a:ext cx="2137313" cy="2736304"/>
          </a:xfrm>
          <a:prstGeom prst="rect">
            <a:avLst/>
          </a:prstGeom>
        </p:spPr>
      </p:pic>
      <p:sp>
        <p:nvSpPr>
          <p:cNvPr id="24" name="Ovale 23"/>
          <p:cNvSpPr/>
          <p:nvPr/>
        </p:nvSpPr>
        <p:spPr bwMode="auto">
          <a:xfrm>
            <a:off x="3669102" y="1667319"/>
            <a:ext cx="836662" cy="732901"/>
          </a:xfrm>
          <a:prstGeom prst="ellipse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4959520" y="2700211"/>
            <a:ext cx="393812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it-IT" sz="1400" b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capi soddisfano i requisiti della norma europea </a:t>
            </a:r>
            <a:r>
              <a:rPr lang="it-IT" sz="14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UNI </a:t>
            </a:r>
            <a:r>
              <a:rPr lang="it-IT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EN ISO </a:t>
            </a:r>
            <a:r>
              <a:rPr lang="it-IT" sz="14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11612</a:t>
            </a:r>
            <a:r>
              <a:rPr lang="it-IT" sz="1400" b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 – </a:t>
            </a:r>
            <a:r>
              <a:rPr lang="it-IT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Indumenti per la protezione contro il calore e la </a:t>
            </a:r>
            <a:r>
              <a:rPr lang="it-IT" sz="14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fiamma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it-IT" sz="1400" b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Il tessuto con il quale sono realizzati i capi viene trattato in modo da diventare ignifugo, nel caso non lo sia </a:t>
            </a:r>
            <a:r>
              <a:rPr lang="it-IT" sz="1400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intrinsecamente</a:t>
            </a:r>
            <a:endParaRPr lang="it-IT" sz="1400" b="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16" name="Gruppo 15"/>
          <p:cNvGrpSpPr/>
          <p:nvPr/>
        </p:nvGrpSpPr>
        <p:grpSpPr>
          <a:xfrm>
            <a:off x="6897069" y="1274512"/>
            <a:ext cx="1487342" cy="1224136"/>
            <a:chOff x="7045098" y="1484784"/>
            <a:chExt cx="1487342" cy="1224136"/>
          </a:xfrm>
        </p:grpSpPr>
        <p:sp>
          <p:nvSpPr>
            <p:cNvPr id="18" name="Stella a 7 punte 17"/>
            <p:cNvSpPr/>
            <p:nvPr/>
          </p:nvSpPr>
          <p:spPr bwMode="auto">
            <a:xfrm>
              <a:off x="7092280" y="1484784"/>
              <a:ext cx="1440160" cy="1224136"/>
            </a:xfrm>
            <a:prstGeom prst="star7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endParaRPr>
            </a:p>
          </p:txBody>
        </p:sp>
        <p:sp>
          <p:nvSpPr>
            <p:cNvPr id="19" name="CasellaDiTesto 18"/>
            <p:cNvSpPr txBox="1"/>
            <p:nvPr/>
          </p:nvSpPr>
          <p:spPr>
            <a:xfrm rot="20539901">
              <a:off x="7045098" y="1687484"/>
              <a:ext cx="145283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dirty="0" smtClean="0">
                  <a:solidFill>
                    <a:schemeClr val="bg1"/>
                  </a:solidFill>
                </a:rPr>
                <a:t>E’</a:t>
              </a:r>
            </a:p>
            <a:p>
              <a:pPr algn="ctr"/>
              <a:r>
                <a:rPr lang="it-IT" sz="1600" dirty="0" smtClean="0">
                  <a:solidFill>
                    <a:schemeClr val="bg1"/>
                  </a:solidFill>
                </a:rPr>
                <a:t>IGNIFUGO</a:t>
              </a:r>
              <a:endParaRPr lang="it-IT" sz="16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20" name="Immagin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9687" y="1234655"/>
            <a:ext cx="1080000" cy="13563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557131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10"/>
          <p:cNvSpPr/>
          <p:nvPr/>
        </p:nvSpPr>
        <p:spPr bwMode="auto">
          <a:xfrm>
            <a:off x="133685" y="5514613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Caratteristiche </a:t>
            </a:r>
            <a:r>
              <a:rPr lang="it-IT" sz="1600" b="0" cap="small" dirty="0" smtClean="0">
                <a:solidFill>
                  <a:schemeClr val="tx1"/>
                </a:solidFill>
              </a:rPr>
              <a:t>occhiali sotto maschera </a:t>
            </a:r>
            <a:r>
              <a:rPr lang="it-IT" sz="1600" b="0" cap="small" dirty="0" err="1" smtClean="0">
                <a:solidFill>
                  <a:schemeClr val="tx1"/>
                </a:solidFill>
              </a:rPr>
              <a:t>autoprotettore</a:t>
            </a:r>
            <a:endParaRPr lang="it-IT" sz="1600" b="0" cap="small" dirty="0">
              <a:solidFill>
                <a:schemeClr val="tx1"/>
              </a:solidFill>
            </a:endParaRPr>
          </a:p>
        </p:txBody>
      </p:sp>
      <p:sp>
        <p:nvSpPr>
          <p:cNvPr id="18" name="Rectangle 7"/>
          <p:cNvSpPr/>
          <p:nvPr/>
        </p:nvSpPr>
        <p:spPr bwMode="auto">
          <a:xfrm>
            <a:off x="137991" y="2966729"/>
            <a:ext cx="2613366" cy="630621"/>
          </a:xfrm>
          <a:prstGeom prst="rect">
            <a:avLst/>
          </a:prstGeom>
          <a:ln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Allegati procedura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137991" y="2343252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1600" b="0" dirty="0" smtClean="0">
                <a:solidFill>
                  <a:schemeClr val="tx1"/>
                </a:solidFill>
                <a:latin typeface="+mj-lt"/>
              </a:rPr>
              <a:t>Elenco DPI standard</a:t>
            </a:r>
          </a:p>
        </p:txBody>
      </p:sp>
      <p:sp>
        <p:nvSpPr>
          <p:cNvPr id="2" name="Segnaposto numero diapositiva 1"/>
          <p:cNvSpPr>
            <a:spLocks noGrp="1"/>
          </p:cNvSpPr>
          <p:nvPr>
            <p:ph type="sldNum" sz="quarter" idx="4294967295"/>
          </p:nvPr>
        </p:nvSpPr>
        <p:spPr>
          <a:xfrm>
            <a:off x="8429652" y="641351"/>
            <a:ext cx="549248" cy="3968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it-IT" dirty="0" smtClean="0"/>
              <a:t>10</a:t>
            </a:r>
            <a:endParaRPr lang="it-IT" dirty="0"/>
          </a:p>
        </p:txBody>
      </p:sp>
      <p:sp>
        <p:nvSpPr>
          <p:cNvPr id="9" name="Rectangle 8"/>
          <p:cNvSpPr/>
          <p:nvPr/>
        </p:nvSpPr>
        <p:spPr bwMode="auto">
          <a:xfrm>
            <a:off x="137991" y="3604495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Caratteristiche</a:t>
            </a:r>
          </a:p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Calzature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137991" y="4235116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Caratteristiche</a:t>
            </a:r>
          </a:p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Maschera di fuga </a:t>
            </a:r>
            <a:r>
              <a:rPr lang="it-IT" sz="1600" b="0" cap="small" dirty="0" smtClean="0">
                <a:solidFill>
                  <a:schemeClr val="tx1"/>
                </a:solidFill>
              </a:rPr>
              <a:t>a</a:t>
            </a:r>
          </a:p>
          <a:p>
            <a:pPr eaLnBrk="0" hangingPunct="0"/>
            <a:r>
              <a:rPr lang="it-IT" sz="1600" b="0" cap="small" dirty="0" smtClean="0">
                <a:solidFill>
                  <a:schemeClr val="tx1"/>
                </a:solidFill>
              </a:rPr>
              <a:t>boccaglio</a:t>
            </a:r>
            <a:endParaRPr lang="it-IT" sz="1600" b="0" cap="small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137991" y="4865737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Caratteristiche Elmetto</a:t>
            </a:r>
          </a:p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con visiera integrata</a:t>
            </a:r>
          </a:p>
        </p:txBody>
      </p:sp>
      <p:sp>
        <p:nvSpPr>
          <p:cNvPr id="3" name="Rettangolo 2"/>
          <p:cNvSpPr/>
          <p:nvPr/>
        </p:nvSpPr>
        <p:spPr bwMode="auto">
          <a:xfrm>
            <a:off x="2237435" y="1001697"/>
            <a:ext cx="6681870" cy="514353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just" defTabSz="895350" eaLnBrk="0" hangingPunct="0">
              <a:spcBef>
                <a:spcPts val="0"/>
              </a:spcBef>
              <a:spcAft>
                <a:spcPts val="0"/>
              </a:spcAft>
            </a:pPr>
            <a:endParaRPr lang="it-IT" sz="1600" b="0" dirty="0">
              <a:solidFill>
                <a:schemeClr val="tx1"/>
              </a:solidFill>
            </a:endParaRPr>
          </a:p>
        </p:txBody>
      </p:sp>
      <p:sp>
        <p:nvSpPr>
          <p:cNvPr id="21" name="Titolo 1"/>
          <p:cNvSpPr txBox="1">
            <a:spLocks/>
          </p:cNvSpPr>
          <p:nvPr/>
        </p:nvSpPr>
        <p:spPr>
          <a:xfrm>
            <a:off x="0" y="-6867"/>
            <a:ext cx="84604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9pPr>
          </a:lstStyle>
          <a:p>
            <a:pPr eaLnBrk="1" hangingPunct="1">
              <a:spcBef>
                <a:spcPts val="0"/>
              </a:spcBef>
            </a:pPr>
            <a:r>
              <a:rPr lang="it-IT" sz="2000" kern="1200" smtClean="0">
                <a:solidFill>
                  <a:srgbClr val="777777"/>
                </a:solidFill>
                <a:latin typeface="Arial" panose="020B0604020202020204" pitchFamily="34" charset="0"/>
                <a:ea typeface="+mn-ea"/>
                <a:cs typeface="+mn-cs"/>
              </a:rPr>
              <a:t>PROCEDURA PR-AS-46-11  - “Gestione dei Dispositivi di Protezione Individuale (DPI) per la prevenzione degli incidenti rilevanti”</a:t>
            </a:r>
            <a:endParaRPr lang="it-IT" sz="2000" kern="1200" dirty="0">
              <a:solidFill>
                <a:srgbClr val="777777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71885" y="3616815"/>
            <a:ext cx="2613366" cy="63062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Caratteristiche</a:t>
            </a:r>
          </a:p>
          <a:p>
            <a:pPr eaLnBrk="0" hangingPunct="0"/>
            <a:r>
              <a:rPr lang="it-IT" sz="1600" b="0" cap="small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Calzature ad elevato comfort</a:t>
            </a:r>
            <a:endParaRPr lang="it-IT" sz="1600" b="0" cap="small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25" name="Connettore 1 4"/>
          <p:cNvCxnSpPr/>
          <p:nvPr/>
        </p:nvCxnSpPr>
        <p:spPr bwMode="auto">
          <a:xfrm>
            <a:off x="35496" y="836712"/>
            <a:ext cx="8496944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6" name="CasellaDiTesto 25"/>
          <p:cNvSpPr txBox="1"/>
          <p:nvPr/>
        </p:nvSpPr>
        <p:spPr>
          <a:xfrm>
            <a:off x="138082" y="3022601"/>
            <a:ext cx="2076464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1600" b="0" cap="small" dirty="0" smtClean="0">
                <a:solidFill>
                  <a:schemeClr val="tx1"/>
                </a:solidFill>
                <a:latin typeface="+mj-lt"/>
              </a:rPr>
              <a:t>Caratteristiche Tuta e Camicia trivalente</a:t>
            </a:r>
            <a:endParaRPr lang="it-IT" sz="1600" b="0" cap="small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27" name="Connettore 1 17"/>
          <p:cNvCxnSpPr/>
          <p:nvPr/>
        </p:nvCxnSpPr>
        <p:spPr bwMode="auto">
          <a:xfrm rot="5400000">
            <a:off x="-142114" y="3286920"/>
            <a:ext cx="571504" cy="1588"/>
          </a:xfrm>
          <a:prstGeom prst="line">
            <a:avLst/>
          </a:prstGeom>
          <a:ln w="22225"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7731"/>
          <a:stretch/>
        </p:blipFill>
        <p:spPr>
          <a:xfrm>
            <a:off x="2747051" y="946788"/>
            <a:ext cx="1803517" cy="930476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056"/>
          <a:stretch/>
        </p:blipFill>
        <p:spPr>
          <a:xfrm>
            <a:off x="3026585" y="2259247"/>
            <a:ext cx="1377678" cy="826124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 l="5961" r="6145"/>
          <a:stretch/>
        </p:blipFill>
        <p:spPr>
          <a:xfrm>
            <a:off x="6247174" y="833588"/>
            <a:ext cx="1637194" cy="974578"/>
          </a:xfrm>
          <a:prstGeom prst="rect">
            <a:avLst/>
          </a:prstGeom>
        </p:spPr>
      </p:pic>
      <p:grpSp>
        <p:nvGrpSpPr>
          <p:cNvPr id="19" name="Gruppo 18"/>
          <p:cNvGrpSpPr/>
          <p:nvPr/>
        </p:nvGrpSpPr>
        <p:grpSpPr>
          <a:xfrm>
            <a:off x="2297607" y="1819316"/>
            <a:ext cx="3035274" cy="272803"/>
            <a:chOff x="2357094" y="1578141"/>
            <a:chExt cx="3960440" cy="449801"/>
          </a:xfrm>
        </p:grpSpPr>
        <p:sp>
          <p:nvSpPr>
            <p:cNvPr id="24" name="Rettangolo arrotondato 23"/>
            <p:cNvSpPr/>
            <p:nvPr/>
          </p:nvSpPr>
          <p:spPr bwMode="auto">
            <a:xfrm>
              <a:off x="2439046" y="1658610"/>
              <a:ext cx="3492927" cy="369332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1" i="0" u="none" strike="noStrike" cap="none" normalizeH="0" baseline="0" smtClean="0">
                <a:ln>
                  <a:noFill/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endParaRPr>
            </a:p>
          </p:txBody>
        </p:sp>
        <p:sp>
          <p:nvSpPr>
            <p:cNvPr id="15" name="CasellaDiTesto 14"/>
            <p:cNvSpPr txBox="1"/>
            <p:nvPr/>
          </p:nvSpPr>
          <p:spPr>
            <a:xfrm>
              <a:off x="2357094" y="1578141"/>
              <a:ext cx="3960440" cy="3815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895350" eaLnBrk="0" hangingPunct="0">
                <a:spcBef>
                  <a:spcPts val="0"/>
                </a:spcBef>
                <a:spcAft>
                  <a:spcPts val="0"/>
                </a:spcAft>
              </a:pPr>
              <a:r>
                <a:rPr lang="pl-PL" sz="1200" b="0" dirty="0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SCARPE </a:t>
              </a:r>
              <a:r>
                <a:rPr lang="pl-PL" sz="1200" b="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COFRA ZATOPEK S3 </a:t>
              </a:r>
              <a:r>
                <a:rPr lang="pl-PL" sz="1200" b="0" dirty="0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SRC</a:t>
              </a:r>
              <a:endParaRPr lang="it-IT" sz="1200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sp>
        <p:nvSpPr>
          <p:cNvPr id="41" name="Rettangolo 40"/>
          <p:cNvSpPr/>
          <p:nvPr/>
        </p:nvSpPr>
        <p:spPr>
          <a:xfrm>
            <a:off x="2425220" y="3784870"/>
            <a:ext cx="2780048" cy="2354491"/>
          </a:xfrm>
          <a:prstGeom prst="rect">
            <a:avLst/>
          </a:prstGeom>
          <a:ln w="28575">
            <a:solidFill>
              <a:schemeClr val="accent5">
                <a:lumMod val="25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 algn="just" defTabSz="895350" eaLnBrk="0" hangingPunct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it-IT" sz="12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	Disponibili a magazzino </a:t>
            </a:r>
            <a:r>
              <a:rPr lang="it-IT" sz="1300" cap="small" dirty="0">
                <a:solidFill>
                  <a:srgbClr val="CAE2FF">
                    <a:lumMod val="25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Calzature ad elevato comfort </a:t>
            </a:r>
            <a:r>
              <a:rPr lang="it-IT" sz="1200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con i codici </a:t>
            </a:r>
            <a:r>
              <a:rPr lang="it-IT" sz="1200" b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da 10154109 a 10154133, </a:t>
            </a:r>
            <a:r>
              <a:rPr lang="it-IT" sz="1200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indirizzate </a:t>
            </a:r>
            <a:r>
              <a:rPr lang="it-IT" sz="1200" b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 coloro </a:t>
            </a:r>
            <a:r>
              <a:rPr lang="it-IT" sz="1200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quali, per esigenze sanitarie accertate dal MC, necessitano di calzature ergonomiche differenti</a:t>
            </a:r>
          </a:p>
        </p:txBody>
      </p:sp>
      <p:sp>
        <p:nvSpPr>
          <p:cNvPr id="28" name="Rettangolo 27"/>
          <p:cNvSpPr/>
          <p:nvPr/>
        </p:nvSpPr>
        <p:spPr>
          <a:xfrm>
            <a:off x="5170337" y="2318975"/>
            <a:ext cx="3778843" cy="367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it-IT" sz="1300" cap="small" dirty="0" smtClean="0">
                <a:solidFill>
                  <a:srgbClr val="CAE2FF">
                    <a:lumMod val="25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Specifiche Tecniche Scarpe antinfortunistiche</a:t>
            </a:r>
            <a:r>
              <a:rPr lang="it-IT" sz="1300" dirty="0"/>
              <a:t> </a:t>
            </a:r>
            <a:r>
              <a:rPr lang="it-IT" sz="1100" dirty="0" smtClean="0"/>
              <a:t>(</a:t>
            </a:r>
            <a:r>
              <a:rPr lang="it-IT" sz="11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Allegato M-46-11-G):</a:t>
            </a:r>
            <a:endParaRPr lang="it-IT" sz="11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it-IT" sz="1300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Idrorepellente</a:t>
            </a:r>
            <a:r>
              <a:rPr lang="it-IT" sz="1300" b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antistatica, antishock, antiscivolo, dotata di lamina antiforo </a:t>
            </a:r>
            <a:r>
              <a:rPr lang="it-IT" sz="1300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non metallica</a:t>
            </a:r>
          </a:p>
          <a:p>
            <a:pPr marL="285750" indent="-2857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it-IT" sz="1300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Protezione </a:t>
            </a:r>
            <a:r>
              <a:rPr lang="it-IT" sz="1300" b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delle dita: puntale non metallico TOP RETURN ultra </a:t>
            </a:r>
            <a:r>
              <a:rPr lang="it-IT" sz="1300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leggero</a:t>
            </a:r>
          </a:p>
          <a:p>
            <a:pPr marL="285750" indent="-2857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it-IT" sz="1300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Lamina </a:t>
            </a:r>
            <a:r>
              <a:rPr lang="it-IT" sz="1300" b="0" dirty="0" err="1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antiperforazione</a:t>
            </a:r>
            <a:endParaRPr lang="it-IT" sz="1300" b="0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it-IT" sz="1300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Resistenza </a:t>
            </a:r>
            <a:r>
              <a:rPr lang="it-IT" sz="1300" b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alle </a:t>
            </a:r>
            <a:r>
              <a:rPr lang="it-IT" sz="1300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flessioni, agli </a:t>
            </a:r>
            <a:r>
              <a:rPr lang="it-IT" sz="1300" b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oli minerali e agli acidi </a:t>
            </a:r>
            <a:r>
              <a:rPr lang="it-IT" sz="1300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deboli</a:t>
            </a:r>
          </a:p>
          <a:p>
            <a:pPr marL="285750" indent="-2857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it-IT" sz="1300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Antistatica</a:t>
            </a:r>
            <a:r>
              <a:rPr lang="it-IT" sz="1300" b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: fondo con capacità di dissipazione delle cariche elettrostatiche in conformità alle disposizioni della direttiva 89/686/CEE  e  alla  norma  europea armonizzata UNI EN ISO 20345:2012</a:t>
            </a:r>
          </a:p>
        </p:txBody>
      </p:sp>
      <p:grpSp>
        <p:nvGrpSpPr>
          <p:cNvPr id="38" name="Gruppo 37"/>
          <p:cNvGrpSpPr/>
          <p:nvPr/>
        </p:nvGrpSpPr>
        <p:grpSpPr>
          <a:xfrm>
            <a:off x="2323198" y="3080502"/>
            <a:ext cx="3383690" cy="276999"/>
            <a:chOff x="2439046" y="1649093"/>
            <a:chExt cx="4071090" cy="413833"/>
          </a:xfrm>
        </p:grpSpPr>
        <p:sp>
          <p:nvSpPr>
            <p:cNvPr id="39" name="Rettangolo arrotondato 38"/>
            <p:cNvSpPr/>
            <p:nvPr/>
          </p:nvSpPr>
          <p:spPr bwMode="auto">
            <a:xfrm>
              <a:off x="2439046" y="1658610"/>
              <a:ext cx="3492927" cy="369332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1" i="0" u="none" strike="noStrike" cap="none" normalizeH="0" baseline="0" smtClean="0">
                <a:ln>
                  <a:noFill/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endParaRPr>
            </a:p>
          </p:txBody>
        </p:sp>
        <p:sp>
          <p:nvSpPr>
            <p:cNvPr id="40" name="CasellaDiTesto 39"/>
            <p:cNvSpPr txBox="1"/>
            <p:nvPr/>
          </p:nvSpPr>
          <p:spPr>
            <a:xfrm>
              <a:off x="2549696" y="1649093"/>
              <a:ext cx="3960440" cy="413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895350" eaLnBrk="0" hangingPunct="0">
                <a:spcBef>
                  <a:spcPts val="0"/>
                </a:spcBef>
                <a:spcAft>
                  <a:spcPts val="0"/>
                </a:spcAft>
              </a:pPr>
              <a:r>
                <a:rPr lang="pl-PL" sz="1200" b="0" dirty="0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SCARPE </a:t>
              </a:r>
              <a:r>
                <a:rPr lang="it-IT" sz="1200" b="0" dirty="0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COFRA PIOLA S3 SRC</a:t>
              </a:r>
            </a:p>
          </p:txBody>
        </p:sp>
      </p:grpSp>
      <p:sp>
        <p:nvSpPr>
          <p:cNvPr id="42" name="Freccia in giù 41"/>
          <p:cNvSpPr/>
          <p:nvPr/>
        </p:nvSpPr>
        <p:spPr bwMode="auto">
          <a:xfrm>
            <a:off x="3357394" y="3412410"/>
            <a:ext cx="736027" cy="28202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grpSp>
        <p:nvGrpSpPr>
          <p:cNvPr id="29" name="Gruppo 28"/>
          <p:cNvGrpSpPr/>
          <p:nvPr/>
        </p:nvGrpSpPr>
        <p:grpSpPr>
          <a:xfrm>
            <a:off x="5542121" y="1819318"/>
            <a:ext cx="3377184" cy="272802"/>
            <a:chOff x="2357094" y="1578141"/>
            <a:chExt cx="3960440" cy="456719"/>
          </a:xfrm>
        </p:grpSpPr>
        <p:sp>
          <p:nvSpPr>
            <p:cNvPr id="30" name="Rettangolo arrotondato 29"/>
            <p:cNvSpPr/>
            <p:nvPr/>
          </p:nvSpPr>
          <p:spPr bwMode="auto">
            <a:xfrm>
              <a:off x="2439046" y="1658610"/>
              <a:ext cx="3492927" cy="369332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1" i="0" u="none" strike="noStrike" cap="none" normalizeH="0" baseline="0" smtClean="0">
                <a:ln>
                  <a:noFill/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endParaRPr>
            </a:p>
          </p:txBody>
        </p:sp>
        <p:sp>
          <p:nvSpPr>
            <p:cNvPr id="31" name="CasellaDiTesto 30"/>
            <p:cNvSpPr txBox="1"/>
            <p:nvPr/>
          </p:nvSpPr>
          <p:spPr>
            <a:xfrm>
              <a:off x="2357094" y="1578141"/>
              <a:ext cx="3960440" cy="456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895350" eaLnBrk="0" hangingPunct="0">
                <a:spcBef>
                  <a:spcPts val="0"/>
                </a:spcBef>
                <a:spcAft>
                  <a:spcPts val="0"/>
                </a:spcAft>
              </a:pPr>
              <a:r>
                <a:rPr lang="pl-PL" sz="1200" b="0" dirty="0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SCARPE </a:t>
              </a:r>
              <a:r>
                <a:rPr lang="it-IT" sz="1200" b="0" dirty="0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DIADORA RUN LOW S3 SRC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61869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10"/>
          <p:cNvSpPr/>
          <p:nvPr/>
        </p:nvSpPr>
        <p:spPr bwMode="auto">
          <a:xfrm>
            <a:off x="137991" y="5504691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Caratteristiche </a:t>
            </a:r>
            <a:r>
              <a:rPr lang="it-IT" sz="1600" b="0" cap="small" dirty="0" smtClean="0">
                <a:solidFill>
                  <a:schemeClr val="tx1"/>
                </a:solidFill>
              </a:rPr>
              <a:t>occhiali sotto maschera </a:t>
            </a:r>
            <a:r>
              <a:rPr lang="it-IT" sz="1600" b="0" cap="small" dirty="0" err="1" smtClean="0">
                <a:solidFill>
                  <a:schemeClr val="tx1"/>
                </a:solidFill>
              </a:rPr>
              <a:t>autoprotettore</a:t>
            </a:r>
            <a:endParaRPr lang="it-IT" sz="1600" b="0" cap="small" dirty="0">
              <a:solidFill>
                <a:schemeClr val="tx1"/>
              </a:solidFill>
            </a:endParaRPr>
          </a:p>
        </p:txBody>
      </p:sp>
      <p:sp>
        <p:nvSpPr>
          <p:cNvPr id="18" name="Rectangle 7"/>
          <p:cNvSpPr/>
          <p:nvPr/>
        </p:nvSpPr>
        <p:spPr bwMode="auto">
          <a:xfrm>
            <a:off x="137991" y="2966729"/>
            <a:ext cx="2613366" cy="630621"/>
          </a:xfrm>
          <a:prstGeom prst="rect">
            <a:avLst/>
          </a:prstGeom>
          <a:ln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Allegati procedura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137991" y="2343252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1600" b="0" dirty="0" smtClean="0">
                <a:solidFill>
                  <a:schemeClr val="tx1"/>
                </a:solidFill>
                <a:latin typeface="+mj-lt"/>
              </a:rPr>
              <a:t>Elenco DPI standard</a:t>
            </a:r>
          </a:p>
        </p:txBody>
      </p:sp>
      <p:sp>
        <p:nvSpPr>
          <p:cNvPr id="2" name="Segnaposto numero diapositiva 1"/>
          <p:cNvSpPr>
            <a:spLocks noGrp="1"/>
          </p:cNvSpPr>
          <p:nvPr>
            <p:ph type="sldNum" sz="quarter" idx="4294967295"/>
          </p:nvPr>
        </p:nvSpPr>
        <p:spPr>
          <a:xfrm>
            <a:off x="8429652" y="641351"/>
            <a:ext cx="549248" cy="3968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it-IT" dirty="0" smtClean="0"/>
              <a:t>11</a:t>
            </a:r>
            <a:endParaRPr lang="it-IT" dirty="0"/>
          </a:p>
        </p:txBody>
      </p:sp>
      <p:sp>
        <p:nvSpPr>
          <p:cNvPr id="9" name="Rectangle 8"/>
          <p:cNvSpPr/>
          <p:nvPr/>
        </p:nvSpPr>
        <p:spPr bwMode="auto">
          <a:xfrm>
            <a:off x="137991" y="3604495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Caratteristiche</a:t>
            </a:r>
          </a:p>
          <a:p>
            <a:pPr eaLnBrk="0" hangingPunct="0"/>
            <a:r>
              <a:rPr lang="it-IT" sz="1600" b="0" cap="small" dirty="0" smtClean="0">
                <a:solidFill>
                  <a:schemeClr val="tx1"/>
                </a:solidFill>
              </a:rPr>
              <a:t>Calzature ad elevato</a:t>
            </a:r>
          </a:p>
          <a:p>
            <a:pPr eaLnBrk="0" hangingPunct="0"/>
            <a:r>
              <a:rPr lang="it-IT" sz="1600" b="0" cap="small" dirty="0" smtClean="0">
                <a:solidFill>
                  <a:schemeClr val="tx1"/>
                </a:solidFill>
              </a:rPr>
              <a:t>comfort</a:t>
            </a:r>
            <a:endParaRPr lang="it-IT" sz="1600" b="0" cap="small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137991" y="4235116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Caratteristiche</a:t>
            </a:r>
          </a:p>
          <a:p>
            <a:pPr eaLnBrk="0" hangingPunct="0"/>
            <a:r>
              <a:rPr lang="it-IT" sz="1600" b="0" cap="small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Maschera di fuga a</a:t>
            </a:r>
          </a:p>
          <a:p>
            <a:pPr eaLnBrk="0" hangingPunct="0"/>
            <a:r>
              <a:rPr lang="it-IT" sz="1600" b="0" cap="small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boccaglio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137991" y="4865737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Caratteristiche Elmetto</a:t>
            </a:r>
          </a:p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con visiera integrata</a:t>
            </a:r>
          </a:p>
        </p:txBody>
      </p:sp>
      <p:sp>
        <p:nvSpPr>
          <p:cNvPr id="3" name="Rettangolo 2"/>
          <p:cNvSpPr/>
          <p:nvPr/>
        </p:nvSpPr>
        <p:spPr bwMode="auto">
          <a:xfrm>
            <a:off x="2265379" y="1001697"/>
            <a:ext cx="6681870" cy="514353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endParaRPr lang="it-IT" sz="1600" b="0" dirty="0">
              <a:solidFill>
                <a:schemeClr val="tx1"/>
              </a:solidFill>
            </a:endParaRPr>
          </a:p>
        </p:txBody>
      </p:sp>
      <p:sp>
        <p:nvSpPr>
          <p:cNvPr id="21" name="Titolo 1"/>
          <p:cNvSpPr txBox="1">
            <a:spLocks/>
          </p:cNvSpPr>
          <p:nvPr/>
        </p:nvSpPr>
        <p:spPr>
          <a:xfrm>
            <a:off x="0" y="-6867"/>
            <a:ext cx="84604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9pPr>
          </a:lstStyle>
          <a:p>
            <a:pPr eaLnBrk="1" hangingPunct="1">
              <a:spcBef>
                <a:spcPts val="0"/>
              </a:spcBef>
            </a:pPr>
            <a:r>
              <a:rPr lang="it-IT" sz="2000" kern="1200" smtClean="0">
                <a:solidFill>
                  <a:srgbClr val="777777"/>
                </a:solidFill>
                <a:latin typeface="Arial" panose="020B0604020202020204" pitchFamily="34" charset="0"/>
                <a:ea typeface="+mn-ea"/>
                <a:cs typeface="+mn-cs"/>
              </a:rPr>
              <a:t>PROCEDURA PR-AS-46-11  - “Gestione dei Dispositivi di Protezione Individuale (DPI) per la prevenzione degli incidenti rilevanti”</a:t>
            </a:r>
            <a:endParaRPr lang="it-IT" sz="2000" kern="1200" dirty="0">
              <a:solidFill>
                <a:srgbClr val="777777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cxnSp>
        <p:nvCxnSpPr>
          <p:cNvPr id="25" name="Connettore 1 4"/>
          <p:cNvCxnSpPr/>
          <p:nvPr/>
        </p:nvCxnSpPr>
        <p:spPr bwMode="auto">
          <a:xfrm>
            <a:off x="35496" y="836712"/>
            <a:ext cx="8496944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6" name="CasellaDiTesto 25"/>
          <p:cNvSpPr txBox="1"/>
          <p:nvPr/>
        </p:nvSpPr>
        <p:spPr>
          <a:xfrm>
            <a:off x="138082" y="3022601"/>
            <a:ext cx="2076464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1600" b="0" cap="small" dirty="0" smtClean="0">
                <a:solidFill>
                  <a:schemeClr val="tx1"/>
                </a:solidFill>
                <a:latin typeface="+mj-lt"/>
              </a:rPr>
              <a:t>Caratteristiche Tuta e Camicia trivalente</a:t>
            </a:r>
            <a:endParaRPr lang="it-IT" sz="1600" b="0" cap="small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27" name="Connettore 1 17"/>
          <p:cNvCxnSpPr/>
          <p:nvPr/>
        </p:nvCxnSpPr>
        <p:spPr bwMode="auto">
          <a:xfrm rot="5400000">
            <a:off x="-142114" y="3286920"/>
            <a:ext cx="571504" cy="1588"/>
          </a:xfrm>
          <a:prstGeom prst="line">
            <a:avLst/>
          </a:prstGeom>
          <a:ln w="22225"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7960" y="1825811"/>
            <a:ext cx="3288743" cy="2587863"/>
          </a:xfrm>
          <a:prstGeom prst="rect">
            <a:avLst/>
          </a:prstGeom>
        </p:spPr>
      </p:pic>
      <p:sp>
        <p:nvSpPr>
          <p:cNvPr id="17" name="Rettangolo 16"/>
          <p:cNvSpPr/>
          <p:nvPr/>
        </p:nvSpPr>
        <p:spPr>
          <a:xfrm>
            <a:off x="5744680" y="2132856"/>
            <a:ext cx="285059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it-IT" sz="1400" cap="small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Filtro ABEK15</a:t>
            </a:r>
            <a:r>
              <a:rPr lang="it-IT" sz="1400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: </a:t>
            </a:r>
            <a:r>
              <a:rPr lang="it-IT" sz="1400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assicura </a:t>
            </a:r>
            <a:r>
              <a:rPr lang="it-IT" sz="1400" b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una protezione </a:t>
            </a:r>
            <a:r>
              <a:rPr lang="it-IT" sz="1400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contro una varietà di gas</a:t>
            </a:r>
            <a:endParaRPr lang="it-IT" sz="1400" b="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endParaRPr lang="it-IT" sz="1400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endParaRPr lang="it-IT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9" name="Rettangolo 18"/>
          <p:cNvSpPr/>
          <p:nvPr/>
        </p:nvSpPr>
        <p:spPr>
          <a:xfrm>
            <a:off x="5744680" y="2937304"/>
            <a:ext cx="305136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it-IT" sz="1400" cap="small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Approvata </a:t>
            </a:r>
            <a:r>
              <a:rPr lang="it-IT" sz="1400" b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ai sensi dell’unica normativa riconosciuta </a:t>
            </a:r>
            <a:r>
              <a:rPr lang="it-IT" sz="1400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 materia di dispositivi di fuga con filtro per ambienti industriali – DIN 58647-7),  garantisce la </a:t>
            </a:r>
            <a:r>
              <a:rPr lang="it-IT" sz="1400" cap="small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Protezione per almeno 15 </a:t>
            </a:r>
            <a:r>
              <a:rPr lang="it-IT" sz="1400" cap="small" dirty="0" err="1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min</a:t>
            </a:r>
            <a:endParaRPr lang="it-IT" sz="1400" dirty="0" smtClean="0">
              <a:solidFill>
                <a:schemeClr val="accent5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0" name="Rettangolo 19"/>
          <p:cNvSpPr/>
          <p:nvPr/>
        </p:nvSpPr>
        <p:spPr>
          <a:xfrm>
            <a:off x="5744680" y="1077219"/>
            <a:ext cx="30212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it-IT" sz="1400" cap="small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Boccaglio con stringinaso</a:t>
            </a:r>
            <a:r>
              <a:rPr lang="it-IT" sz="1400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: </a:t>
            </a:r>
            <a:r>
              <a:rPr lang="it-IT" sz="1400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facile da indossare anche  da persone con la barba</a:t>
            </a:r>
            <a:endParaRPr lang="it-IT" sz="1400" b="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" name="Rettangolo 6"/>
          <p:cNvSpPr/>
          <p:nvPr/>
        </p:nvSpPr>
        <p:spPr bwMode="auto">
          <a:xfrm>
            <a:off x="5652120" y="1061366"/>
            <a:ext cx="3143925" cy="3634330"/>
          </a:xfrm>
          <a:prstGeom prst="rect">
            <a:avLst/>
          </a:prstGeom>
          <a:noFill/>
          <a:ln w="19050" cap="flat" cmpd="sng" algn="ctr">
            <a:solidFill>
              <a:schemeClr val="accent5">
                <a:lumMod val="2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pic>
        <p:nvPicPr>
          <p:cNvPr id="12" name="Immagine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97030" y="1008466"/>
            <a:ext cx="1745042" cy="1672028"/>
          </a:xfrm>
          <a:prstGeom prst="rect">
            <a:avLst/>
          </a:prstGeom>
        </p:spPr>
      </p:pic>
      <p:sp>
        <p:nvSpPr>
          <p:cNvPr id="24" name="Rettangolo 23"/>
          <p:cNvSpPr/>
          <p:nvPr/>
        </p:nvSpPr>
        <p:spPr bwMode="auto">
          <a:xfrm>
            <a:off x="2555776" y="4845792"/>
            <a:ext cx="6341935" cy="1212599"/>
          </a:xfrm>
          <a:prstGeom prst="rect">
            <a:avLst/>
          </a:prstGeom>
          <a:noFill/>
          <a:ln w="19050" cap="flat" cmpd="sng" algn="ctr">
            <a:solidFill>
              <a:schemeClr val="accent5">
                <a:lumMod val="2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28" name="Rettangolo 27"/>
          <p:cNvSpPr/>
          <p:nvPr/>
        </p:nvSpPr>
        <p:spPr>
          <a:xfrm>
            <a:off x="2597155" y="4836064"/>
            <a:ext cx="60377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it-IT" sz="1400" cap="small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Coperchio trasparente</a:t>
            </a:r>
            <a:r>
              <a:rPr lang="it-IT" sz="1400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: </a:t>
            </a:r>
            <a:r>
              <a:rPr lang="it-IT" sz="1400" b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per ispezionare </a:t>
            </a:r>
            <a:r>
              <a:rPr lang="it-IT" sz="1400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facilmente il dispositivo. La data di scadenza è stampata direttamente sul filtro e quindi facilmente leggibile</a:t>
            </a:r>
            <a:endParaRPr lang="it-IT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9" name="Rettangolo 28"/>
          <p:cNvSpPr/>
          <p:nvPr/>
        </p:nvSpPr>
        <p:spPr>
          <a:xfrm>
            <a:off x="2597155" y="5546416"/>
            <a:ext cx="63005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it-IT" sz="1400" cap="small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Custodia ergonomica e robusta</a:t>
            </a:r>
            <a:r>
              <a:rPr lang="it-IT" sz="1400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: </a:t>
            </a:r>
            <a:r>
              <a:rPr lang="it-IT" sz="1400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la clip integrata consente di agganciarla con facilità alla cinghia</a:t>
            </a:r>
            <a:endParaRPr lang="it-IT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68129" y="4243449"/>
            <a:ext cx="2613366" cy="63062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Verdana" pitchFamily="34" charset="0"/>
                <a:cs typeface="Verdana" pitchFamily="34" charset="0"/>
              </a:rPr>
              <a:t>Caratteristiche Maschera</a:t>
            </a:r>
          </a:p>
          <a:p>
            <a:pPr eaLnBrk="0" hangingPunct="0"/>
            <a:r>
              <a:rPr lang="it-IT" sz="1600" b="0" cap="small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Verdana" pitchFamily="34" charset="0"/>
                <a:cs typeface="Verdana" pitchFamily="34" charset="0"/>
              </a:rPr>
              <a:t>di </a:t>
            </a:r>
            <a:r>
              <a:rPr lang="it-IT" sz="1600" b="0" cap="small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Verdana" pitchFamily="34" charset="0"/>
                <a:cs typeface="Verdana" pitchFamily="34" charset="0"/>
              </a:rPr>
              <a:t>fuga </a:t>
            </a:r>
            <a:r>
              <a:rPr lang="it-IT" sz="1600" b="0" cap="small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Verdana" pitchFamily="34" charset="0"/>
                <a:cs typeface="Verdana" pitchFamily="34" charset="0"/>
              </a:rPr>
              <a:t>a boccaglio</a:t>
            </a:r>
            <a:endParaRPr lang="it-IT" sz="1600" b="0" cap="small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Rettangolo arrotondato 13"/>
          <p:cNvSpPr/>
          <p:nvPr/>
        </p:nvSpPr>
        <p:spPr bwMode="auto">
          <a:xfrm>
            <a:off x="3607049" y="1325710"/>
            <a:ext cx="1988797" cy="257156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3609290" y="1297161"/>
            <a:ext cx="2182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cap="small" dirty="0" err="1" smtClean="0">
                <a:solidFill>
                  <a:schemeClr val="accent5">
                    <a:lumMod val="25000"/>
                  </a:schemeClr>
                </a:solidFill>
              </a:rPr>
              <a:t>Drager</a:t>
            </a:r>
            <a:r>
              <a:rPr lang="it-IT" cap="small" dirty="0" smtClean="0">
                <a:solidFill>
                  <a:schemeClr val="accent5">
                    <a:lumMod val="25000"/>
                  </a:schemeClr>
                </a:solidFill>
              </a:rPr>
              <a:t> PARAT 3200</a:t>
            </a:r>
            <a:endParaRPr lang="it-IT" cap="small" dirty="0">
              <a:solidFill>
                <a:schemeClr val="accent5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874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9"/>
          <p:cNvSpPr/>
          <p:nvPr/>
        </p:nvSpPr>
        <p:spPr bwMode="auto">
          <a:xfrm>
            <a:off x="144432" y="5561752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Caratteristiche</a:t>
            </a:r>
          </a:p>
          <a:p>
            <a:pPr eaLnBrk="0" hangingPunct="0"/>
            <a:r>
              <a:rPr lang="it-IT" sz="1600" b="0" cap="small" dirty="0" smtClean="0">
                <a:solidFill>
                  <a:schemeClr val="tx1"/>
                </a:solidFill>
              </a:rPr>
              <a:t>Occhiali sotto maschera </a:t>
            </a:r>
            <a:r>
              <a:rPr lang="it-IT" sz="1600" b="0" cap="small" dirty="0" err="1" smtClean="0">
                <a:solidFill>
                  <a:schemeClr val="tx1"/>
                </a:solidFill>
              </a:rPr>
              <a:t>autoprotettore</a:t>
            </a:r>
            <a:endParaRPr lang="it-IT" sz="1600" b="0" cap="small" dirty="0">
              <a:solidFill>
                <a:schemeClr val="tx1"/>
              </a:solidFill>
            </a:endParaRPr>
          </a:p>
        </p:txBody>
      </p:sp>
      <p:sp>
        <p:nvSpPr>
          <p:cNvPr id="18" name="Rectangle 7"/>
          <p:cNvSpPr/>
          <p:nvPr/>
        </p:nvSpPr>
        <p:spPr bwMode="auto">
          <a:xfrm>
            <a:off x="137991" y="2966729"/>
            <a:ext cx="2613366" cy="630621"/>
          </a:xfrm>
          <a:prstGeom prst="rect">
            <a:avLst/>
          </a:prstGeom>
          <a:ln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Allegati procedura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137991" y="2343252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1600" b="0" dirty="0" smtClean="0">
                <a:solidFill>
                  <a:schemeClr val="tx1"/>
                </a:solidFill>
                <a:latin typeface="+mj-lt"/>
              </a:rPr>
              <a:t>Elenco DPI standard</a:t>
            </a:r>
          </a:p>
        </p:txBody>
      </p:sp>
      <p:sp>
        <p:nvSpPr>
          <p:cNvPr id="2" name="Segnaposto numero diapositiva 1"/>
          <p:cNvSpPr>
            <a:spLocks noGrp="1"/>
          </p:cNvSpPr>
          <p:nvPr>
            <p:ph type="sldNum" sz="quarter" idx="4294967295"/>
          </p:nvPr>
        </p:nvSpPr>
        <p:spPr>
          <a:xfrm>
            <a:off x="8429652" y="641351"/>
            <a:ext cx="549248" cy="3968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it-IT" dirty="0" smtClean="0"/>
              <a:t>12</a:t>
            </a:r>
            <a:endParaRPr lang="it-IT" dirty="0"/>
          </a:p>
        </p:txBody>
      </p:sp>
      <p:sp>
        <p:nvSpPr>
          <p:cNvPr id="9" name="Rectangle 8"/>
          <p:cNvSpPr/>
          <p:nvPr/>
        </p:nvSpPr>
        <p:spPr bwMode="auto">
          <a:xfrm>
            <a:off x="137991" y="3604495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Caratteristiche</a:t>
            </a:r>
          </a:p>
          <a:p>
            <a:pPr eaLnBrk="0" hangingPunct="0"/>
            <a:r>
              <a:rPr lang="it-IT" sz="1600" b="0" cap="small" dirty="0" smtClean="0">
                <a:solidFill>
                  <a:schemeClr val="tx1"/>
                </a:solidFill>
              </a:rPr>
              <a:t>Calzature ad elevato</a:t>
            </a:r>
          </a:p>
          <a:p>
            <a:pPr eaLnBrk="0" hangingPunct="0"/>
            <a:r>
              <a:rPr lang="it-IT" sz="1600" b="0" cap="small" dirty="0" smtClean="0">
                <a:solidFill>
                  <a:schemeClr val="tx1"/>
                </a:solidFill>
              </a:rPr>
              <a:t>comfort</a:t>
            </a:r>
            <a:endParaRPr lang="it-IT" sz="1600" b="0" cap="small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137991" y="4235116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Caratteristiche</a:t>
            </a:r>
          </a:p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Maschera di fuga a</a:t>
            </a:r>
          </a:p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boccaglio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137991" y="4865737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Caratteristiche Elmetto</a:t>
            </a:r>
          </a:p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con visiera integrata</a:t>
            </a:r>
          </a:p>
        </p:txBody>
      </p:sp>
      <p:sp>
        <p:nvSpPr>
          <p:cNvPr id="3" name="Rettangolo 2"/>
          <p:cNvSpPr/>
          <p:nvPr/>
        </p:nvSpPr>
        <p:spPr bwMode="auto">
          <a:xfrm>
            <a:off x="2270963" y="1000108"/>
            <a:ext cx="6681870" cy="519226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just" defTabSz="895350" eaLnBrk="0" hangingPunct="0">
              <a:spcBef>
                <a:spcPts val="0"/>
              </a:spcBef>
              <a:spcAft>
                <a:spcPts val="0"/>
              </a:spcAft>
            </a:pPr>
            <a:endParaRPr lang="it-IT" sz="1600" b="0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51025" y="4902467"/>
            <a:ext cx="2613366" cy="63062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Verdana" pitchFamily="34" charset="0"/>
                <a:cs typeface="Verdana" pitchFamily="34" charset="0"/>
              </a:rPr>
              <a:t>Caratteristiche Elmetto</a:t>
            </a:r>
          </a:p>
          <a:p>
            <a:pPr eaLnBrk="0" hangingPunct="0"/>
            <a:r>
              <a:rPr lang="it-IT" sz="1600" b="0" cap="small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Verdana" pitchFamily="34" charset="0"/>
                <a:cs typeface="Verdana" pitchFamily="34" charset="0"/>
              </a:rPr>
              <a:t>con visiera integrata</a:t>
            </a:r>
          </a:p>
        </p:txBody>
      </p:sp>
      <p:sp>
        <p:nvSpPr>
          <p:cNvPr id="21" name="Titolo 1"/>
          <p:cNvSpPr txBox="1">
            <a:spLocks/>
          </p:cNvSpPr>
          <p:nvPr/>
        </p:nvSpPr>
        <p:spPr>
          <a:xfrm>
            <a:off x="0" y="-6867"/>
            <a:ext cx="84604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9pPr>
          </a:lstStyle>
          <a:p>
            <a:pPr eaLnBrk="1" hangingPunct="1">
              <a:spcBef>
                <a:spcPts val="0"/>
              </a:spcBef>
            </a:pPr>
            <a:r>
              <a:rPr lang="it-IT" sz="2000" kern="1200" smtClean="0">
                <a:solidFill>
                  <a:srgbClr val="777777"/>
                </a:solidFill>
                <a:latin typeface="Arial" panose="020B0604020202020204" pitchFamily="34" charset="0"/>
                <a:ea typeface="+mn-ea"/>
                <a:cs typeface="+mn-cs"/>
              </a:rPr>
              <a:t>PROCEDURA PR-AS-46-11  - “Gestione dei Dispositivi di Protezione Individuale (DPI) per la prevenzione degli incidenti rilevanti”</a:t>
            </a:r>
            <a:endParaRPr lang="it-IT" sz="2000" kern="1200" dirty="0">
              <a:solidFill>
                <a:srgbClr val="777777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cxnSp>
        <p:nvCxnSpPr>
          <p:cNvPr id="25" name="Connettore 1 4"/>
          <p:cNvCxnSpPr/>
          <p:nvPr/>
        </p:nvCxnSpPr>
        <p:spPr bwMode="auto">
          <a:xfrm>
            <a:off x="35496" y="836712"/>
            <a:ext cx="8496944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6" name="CasellaDiTesto 25"/>
          <p:cNvSpPr txBox="1"/>
          <p:nvPr/>
        </p:nvSpPr>
        <p:spPr>
          <a:xfrm>
            <a:off x="138082" y="3022601"/>
            <a:ext cx="2076464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1600" b="0" cap="small" dirty="0" smtClean="0">
                <a:solidFill>
                  <a:schemeClr val="tx1"/>
                </a:solidFill>
                <a:latin typeface="+mj-lt"/>
              </a:rPr>
              <a:t>Caratteristiche Tuta e Camicia trivalente</a:t>
            </a:r>
            <a:endParaRPr lang="it-IT" sz="1600" b="0" cap="small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27" name="Connettore 1 17"/>
          <p:cNvCxnSpPr/>
          <p:nvPr/>
        </p:nvCxnSpPr>
        <p:spPr bwMode="auto">
          <a:xfrm rot="5400000">
            <a:off x="-142114" y="3286920"/>
            <a:ext cx="571504" cy="1588"/>
          </a:xfrm>
          <a:prstGeom prst="line">
            <a:avLst/>
          </a:prstGeom>
          <a:ln w="22225"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7" name="Immagine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97030" y="1008466"/>
            <a:ext cx="1745042" cy="1672028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5181" y="1743360"/>
            <a:ext cx="2310953" cy="2153503"/>
          </a:xfrm>
          <a:prstGeom prst="rect">
            <a:avLst/>
          </a:prstGeom>
        </p:spPr>
      </p:pic>
      <p:sp>
        <p:nvSpPr>
          <p:cNvPr id="20" name="Rettangolo arrotondato 19"/>
          <p:cNvSpPr/>
          <p:nvPr/>
        </p:nvSpPr>
        <p:spPr bwMode="auto">
          <a:xfrm>
            <a:off x="3809892" y="1335364"/>
            <a:ext cx="1368183" cy="508187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3654302" y="1266293"/>
            <a:ext cx="17518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cap="small" dirty="0" smtClean="0">
                <a:solidFill>
                  <a:schemeClr val="accent5">
                    <a:lumMod val="25000"/>
                  </a:schemeClr>
                </a:solidFill>
              </a:rPr>
              <a:t>V-GARD 930 colore bianco</a:t>
            </a:r>
            <a:endParaRPr lang="it-IT" cap="small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22" name="Rettangolo 21"/>
          <p:cNvSpPr/>
          <p:nvPr/>
        </p:nvSpPr>
        <p:spPr>
          <a:xfrm>
            <a:off x="5200057" y="1041622"/>
            <a:ext cx="3778843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it-IT" sz="1200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Realizzato </a:t>
            </a:r>
            <a:r>
              <a:rPr lang="it-IT" sz="1200" b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 ABS rinforzato con gomma per maggiore resistenza e </a:t>
            </a:r>
            <a:r>
              <a:rPr lang="it-IT" sz="1200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protezione dallo </a:t>
            </a:r>
            <a:r>
              <a:rPr lang="it-IT" sz="1200" b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schiacciamento laterale (opzione LD)</a:t>
            </a:r>
          </a:p>
          <a:p>
            <a:pPr marL="285750" indent="-2857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it-IT" sz="1200" b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Sistema antistatico; certificazione elettrostatica INERIS per l'utilizzo in </a:t>
            </a:r>
            <a:r>
              <a:rPr lang="it-IT" sz="1200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ambienti ATEX/esplosivi</a:t>
            </a:r>
          </a:p>
          <a:p>
            <a:pPr marL="285750" indent="-2857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it-IT" sz="1200" b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Elmetti isolanti conformi alle norme EN 397 440 V CA e EN 50365 1.000 V CA</a:t>
            </a:r>
          </a:p>
          <a:p>
            <a:pPr>
              <a:spcBef>
                <a:spcPts val="600"/>
              </a:spcBef>
            </a:pPr>
            <a:r>
              <a:rPr lang="it-IT" sz="1400" cap="small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Caratteristiche </a:t>
            </a:r>
            <a:r>
              <a:rPr lang="it-IT" sz="1400" cap="small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bardatura</a:t>
            </a:r>
          </a:p>
          <a:p>
            <a:pPr marL="285750" indent="-2857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it-IT" sz="1200" b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Bardatura </a:t>
            </a:r>
            <a:r>
              <a:rPr lang="it-IT" sz="1200" b="0" dirty="0" err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Fas</a:t>
            </a:r>
            <a:r>
              <a:rPr lang="it-IT" sz="1200" b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-Trac® III </a:t>
            </a:r>
            <a:r>
              <a:rPr lang="it-IT" sz="1200" b="0" dirty="0" err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ratchet</a:t>
            </a:r>
            <a:r>
              <a:rPr lang="it-IT" sz="1200" b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a 6 punti con fascia antisudore di alta </a:t>
            </a:r>
            <a:r>
              <a:rPr lang="it-IT" sz="1200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qualità lavabile </a:t>
            </a:r>
            <a:r>
              <a:rPr lang="it-IT" sz="1200" b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 </a:t>
            </a:r>
            <a:r>
              <a:rPr lang="it-IT" sz="1200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sostituibile</a:t>
            </a:r>
          </a:p>
          <a:p>
            <a:pPr marL="285750" indent="-2857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it-IT" sz="1200" b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Manopola facile da impugnare, regolabile anche con i </a:t>
            </a:r>
            <a:r>
              <a:rPr lang="it-IT" sz="1200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guanti</a:t>
            </a:r>
          </a:p>
        </p:txBody>
      </p:sp>
      <p:sp>
        <p:nvSpPr>
          <p:cNvPr id="6" name="Rettangolo 5"/>
          <p:cNvSpPr/>
          <p:nvPr/>
        </p:nvSpPr>
        <p:spPr>
          <a:xfrm>
            <a:off x="2688137" y="4050764"/>
            <a:ext cx="6264696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  <a:spcAft>
                <a:spcPts val="0"/>
              </a:spcAft>
            </a:pPr>
            <a:r>
              <a:rPr lang="it-IT" sz="1400" cap="small" dirty="0">
                <a:solidFill>
                  <a:srgbClr val="CAE2FF">
                    <a:lumMod val="25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Caratteristiche </a:t>
            </a:r>
            <a:r>
              <a:rPr lang="it-IT" sz="1400" cap="small" dirty="0" err="1">
                <a:solidFill>
                  <a:srgbClr val="CAE2FF">
                    <a:lumMod val="25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Sovraocchiali</a:t>
            </a:r>
            <a:endParaRPr lang="it-IT" sz="1400" cap="small" dirty="0">
              <a:solidFill>
                <a:srgbClr val="CAE2FF">
                  <a:lumMod val="25000"/>
                </a:srgb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lvl="0" indent="-2857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it-IT" sz="1200" b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</a:t>
            </a:r>
            <a:r>
              <a:rPr lang="it-IT" sz="1200" b="0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sovraocchiali</a:t>
            </a:r>
            <a:r>
              <a:rPr lang="it-IT" sz="1200" b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integrati si adattano alla maggior parte delle lenti da vista, facendo scorrere la bardatura, e offrono eccellenti caratteristiche </a:t>
            </a:r>
            <a:r>
              <a:rPr lang="it-IT" sz="1200" b="0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antiappannamento</a:t>
            </a:r>
            <a:r>
              <a:rPr lang="it-IT" sz="1200" b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 antigraffio</a:t>
            </a:r>
          </a:p>
          <a:p>
            <a:pPr marL="285750" lvl="0" indent="-2857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it-IT" sz="1200" b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Guarnizione </a:t>
            </a:r>
            <a:r>
              <a:rPr lang="it-IT" sz="1200" b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 gomma per garantire la protezione degli occhi con una tenuta efficace sul </a:t>
            </a:r>
            <a:r>
              <a:rPr lang="it-IT" sz="1200" b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volto</a:t>
            </a:r>
          </a:p>
          <a:p>
            <a:pPr marL="285750" lvl="0" indent="-2857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it-IT" sz="1200" b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Impugnatura </a:t>
            </a:r>
            <a:r>
              <a:rPr lang="it-IT" sz="1200" b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con sistema scorrevole per riporre la visiera in modo </a:t>
            </a:r>
            <a:r>
              <a:rPr lang="it-IT" sz="1200" b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semplice e </a:t>
            </a:r>
            <a:r>
              <a:rPr lang="it-IT" sz="1200" b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rapido, anche con i </a:t>
            </a:r>
            <a:r>
              <a:rPr lang="it-IT" sz="1200" b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guanti</a:t>
            </a:r>
          </a:p>
          <a:p>
            <a:pPr marL="285750" lvl="0" indent="-2857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it-IT" sz="1200" b="0" dirty="0" err="1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Sovraocchiali</a:t>
            </a:r>
            <a:r>
              <a:rPr lang="it-IT" sz="1200" b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it-IT" sz="1200" b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sostituibili senza attrezzi</a:t>
            </a:r>
          </a:p>
        </p:txBody>
      </p:sp>
    </p:spTree>
    <p:extLst>
      <p:ext uri="{BB962C8B-B14F-4D97-AF65-F5344CB8AC3E}">
        <p14:creationId xmlns:p14="http://schemas.microsoft.com/office/powerpoint/2010/main" val="2409684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9"/>
          <p:cNvSpPr/>
          <p:nvPr/>
        </p:nvSpPr>
        <p:spPr bwMode="auto">
          <a:xfrm>
            <a:off x="137991" y="5562913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Caratteristiche</a:t>
            </a:r>
          </a:p>
          <a:p>
            <a:pPr eaLnBrk="0" hangingPunct="0"/>
            <a:r>
              <a:rPr lang="it-IT" sz="1600" b="0" cap="small" dirty="0" smtClean="0">
                <a:solidFill>
                  <a:schemeClr val="tx1"/>
                </a:solidFill>
              </a:rPr>
              <a:t>Occhiali sotto maschera </a:t>
            </a:r>
            <a:r>
              <a:rPr lang="it-IT" sz="1600" b="0" cap="small" dirty="0" err="1" smtClean="0">
                <a:solidFill>
                  <a:schemeClr val="tx1"/>
                </a:solidFill>
              </a:rPr>
              <a:t>autoprotettore</a:t>
            </a:r>
            <a:endParaRPr lang="it-IT" sz="1600" b="0" cap="small" dirty="0">
              <a:solidFill>
                <a:schemeClr val="tx1"/>
              </a:solidFill>
            </a:endParaRPr>
          </a:p>
        </p:txBody>
      </p:sp>
      <p:sp>
        <p:nvSpPr>
          <p:cNvPr id="18" name="Rectangle 7"/>
          <p:cNvSpPr/>
          <p:nvPr/>
        </p:nvSpPr>
        <p:spPr bwMode="auto">
          <a:xfrm>
            <a:off x="137991" y="2966729"/>
            <a:ext cx="2613366" cy="630621"/>
          </a:xfrm>
          <a:prstGeom prst="rect">
            <a:avLst/>
          </a:prstGeom>
          <a:ln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Allegati procedura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137991" y="2343252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1600" b="0" dirty="0" smtClean="0">
                <a:solidFill>
                  <a:schemeClr val="tx1"/>
                </a:solidFill>
                <a:latin typeface="+mj-lt"/>
              </a:rPr>
              <a:t>Elenco DPI standard</a:t>
            </a:r>
          </a:p>
        </p:txBody>
      </p:sp>
      <p:sp>
        <p:nvSpPr>
          <p:cNvPr id="2" name="Segnaposto numero diapositiva 1"/>
          <p:cNvSpPr>
            <a:spLocks noGrp="1"/>
          </p:cNvSpPr>
          <p:nvPr>
            <p:ph type="sldNum" sz="quarter" idx="4294967295"/>
          </p:nvPr>
        </p:nvSpPr>
        <p:spPr>
          <a:xfrm>
            <a:off x="8429652" y="641351"/>
            <a:ext cx="549248" cy="3968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it-IT" dirty="0" smtClean="0"/>
              <a:t>13</a:t>
            </a:r>
            <a:endParaRPr lang="it-IT" dirty="0"/>
          </a:p>
        </p:txBody>
      </p:sp>
      <p:sp>
        <p:nvSpPr>
          <p:cNvPr id="9" name="Rectangle 8"/>
          <p:cNvSpPr/>
          <p:nvPr/>
        </p:nvSpPr>
        <p:spPr bwMode="auto">
          <a:xfrm>
            <a:off x="137991" y="3604495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Caratteristiche</a:t>
            </a:r>
          </a:p>
          <a:p>
            <a:pPr eaLnBrk="0" hangingPunct="0"/>
            <a:r>
              <a:rPr lang="it-IT" sz="1600" b="0" cap="small" dirty="0" smtClean="0">
                <a:solidFill>
                  <a:schemeClr val="tx1"/>
                </a:solidFill>
              </a:rPr>
              <a:t>Calzature ad elevato</a:t>
            </a:r>
          </a:p>
          <a:p>
            <a:pPr eaLnBrk="0" hangingPunct="0"/>
            <a:r>
              <a:rPr lang="it-IT" sz="1600" b="0" cap="small" dirty="0" smtClean="0">
                <a:solidFill>
                  <a:schemeClr val="tx1"/>
                </a:solidFill>
              </a:rPr>
              <a:t>comfort</a:t>
            </a:r>
            <a:endParaRPr lang="it-IT" sz="1600" b="0" cap="small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137991" y="4235116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Caratteristiche</a:t>
            </a:r>
          </a:p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Maschera di fuga a</a:t>
            </a:r>
          </a:p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boccaglio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137991" y="4865737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Caratteristiche Elmetto</a:t>
            </a:r>
          </a:p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con visiera integrata</a:t>
            </a:r>
          </a:p>
        </p:txBody>
      </p:sp>
      <p:sp>
        <p:nvSpPr>
          <p:cNvPr id="3" name="Rettangolo 2"/>
          <p:cNvSpPr/>
          <p:nvPr/>
        </p:nvSpPr>
        <p:spPr bwMode="auto">
          <a:xfrm>
            <a:off x="2270963" y="1008467"/>
            <a:ext cx="6681870" cy="522884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just" defTabSz="895350" eaLnBrk="0" hangingPunct="0">
              <a:spcBef>
                <a:spcPts val="0"/>
              </a:spcBef>
              <a:spcAft>
                <a:spcPts val="0"/>
              </a:spcAft>
            </a:pPr>
            <a:endParaRPr lang="it-IT" sz="1600" b="0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51025" y="4902467"/>
            <a:ext cx="2613366" cy="63062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Verdana" pitchFamily="34" charset="0"/>
                <a:cs typeface="Verdana" pitchFamily="34" charset="0"/>
              </a:rPr>
              <a:t>Caratteristiche Elmetto</a:t>
            </a:r>
          </a:p>
          <a:p>
            <a:pPr eaLnBrk="0" hangingPunct="0"/>
            <a:r>
              <a:rPr lang="it-IT" sz="1600" b="0" cap="small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Verdana" pitchFamily="34" charset="0"/>
                <a:cs typeface="Verdana" pitchFamily="34" charset="0"/>
              </a:rPr>
              <a:t>con visiera integrata</a:t>
            </a:r>
          </a:p>
        </p:txBody>
      </p:sp>
      <p:sp>
        <p:nvSpPr>
          <p:cNvPr id="21" name="Titolo 1"/>
          <p:cNvSpPr txBox="1">
            <a:spLocks/>
          </p:cNvSpPr>
          <p:nvPr/>
        </p:nvSpPr>
        <p:spPr>
          <a:xfrm>
            <a:off x="0" y="-6867"/>
            <a:ext cx="84604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9pPr>
          </a:lstStyle>
          <a:p>
            <a:pPr eaLnBrk="1" hangingPunct="1">
              <a:spcBef>
                <a:spcPts val="0"/>
              </a:spcBef>
            </a:pPr>
            <a:r>
              <a:rPr lang="it-IT" sz="2000" kern="1200" smtClean="0">
                <a:solidFill>
                  <a:srgbClr val="777777"/>
                </a:solidFill>
                <a:latin typeface="Arial" panose="020B0604020202020204" pitchFamily="34" charset="0"/>
                <a:ea typeface="+mn-ea"/>
                <a:cs typeface="+mn-cs"/>
              </a:rPr>
              <a:t>PROCEDURA PR-AS-46-11  - “Gestione dei Dispositivi di Protezione Individuale (DPI) per la prevenzione degli incidenti rilevanti”</a:t>
            </a:r>
            <a:endParaRPr lang="it-IT" sz="2000" kern="1200" dirty="0">
              <a:solidFill>
                <a:srgbClr val="777777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cxnSp>
        <p:nvCxnSpPr>
          <p:cNvPr id="25" name="Connettore 1 4"/>
          <p:cNvCxnSpPr/>
          <p:nvPr/>
        </p:nvCxnSpPr>
        <p:spPr bwMode="auto">
          <a:xfrm>
            <a:off x="35496" y="836712"/>
            <a:ext cx="8496944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6" name="CasellaDiTesto 25"/>
          <p:cNvSpPr txBox="1"/>
          <p:nvPr/>
        </p:nvSpPr>
        <p:spPr>
          <a:xfrm>
            <a:off x="138082" y="3022601"/>
            <a:ext cx="2076464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1600" b="0" cap="small" dirty="0" smtClean="0">
                <a:solidFill>
                  <a:schemeClr val="tx1"/>
                </a:solidFill>
                <a:latin typeface="+mj-lt"/>
              </a:rPr>
              <a:t>Caratteristiche Tuta e Camicia trivalente</a:t>
            </a:r>
            <a:endParaRPr lang="it-IT" sz="1600" b="0" cap="small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27" name="Connettore 1 17"/>
          <p:cNvCxnSpPr/>
          <p:nvPr/>
        </p:nvCxnSpPr>
        <p:spPr bwMode="auto">
          <a:xfrm rot="5400000">
            <a:off x="-142114" y="3286920"/>
            <a:ext cx="571504" cy="1588"/>
          </a:xfrm>
          <a:prstGeom prst="line">
            <a:avLst/>
          </a:prstGeom>
          <a:ln w="22225"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7" name="Immagine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97030" y="1008466"/>
            <a:ext cx="1745042" cy="1672028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5181" y="1743360"/>
            <a:ext cx="2310953" cy="2153503"/>
          </a:xfrm>
          <a:prstGeom prst="rect">
            <a:avLst/>
          </a:prstGeom>
        </p:spPr>
      </p:pic>
      <p:sp>
        <p:nvSpPr>
          <p:cNvPr id="20" name="Rettangolo arrotondato 19"/>
          <p:cNvSpPr/>
          <p:nvPr/>
        </p:nvSpPr>
        <p:spPr bwMode="auto">
          <a:xfrm>
            <a:off x="3809892" y="1335364"/>
            <a:ext cx="1368183" cy="508187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3654302" y="1266293"/>
            <a:ext cx="17518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cap="small" dirty="0" smtClean="0">
                <a:solidFill>
                  <a:schemeClr val="accent5">
                    <a:lumMod val="25000"/>
                  </a:schemeClr>
                </a:solidFill>
              </a:rPr>
              <a:t>V-GARD 930 colore bianco</a:t>
            </a:r>
            <a:endParaRPr lang="it-IT" cap="small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22" name="Rettangolo 21"/>
          <p:cNvSpPr/>
          <p:nvPr/>
        </p:nvSpPr>
        <p:spPr>
          <a:xfrm>
            <a:off x="5286252" y="1459653"/>
            <a:ext cx="3778843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sz="1400" cap="small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Periodo di Conservazione</a:t>
            </a:r>
            <a:endParaRPr lang="it-IT" sz="1400" cap="small" dirty="0">
              <a:solidFill>
                <a:schemeClr val="accent5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it-IT" sz="1200" b="0" cap="small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 Anni dalla data di produzione</a:t>
            </a:r>
          </a:p>
        </p:txBody>
      </p:sp>
      <p:sp>
        <p:nvSpPr>
          <p:cNvPr id="6" name="Rettangolo 5"/>
          <p:cNvSpPr/>
          <p:nvPr/>
        </p:nvSpPr>
        <p:spPr>
          <a:xfrm>
            <a:off x="2688137" y="4050764"/>
            <a:ext cx="519623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  <a:spcAft>
                <a:spcPts val="0"/>
              </a:spcAft>
            </a:pPr>
            <a:r>
              <a:rPr lang="it-IT" sz="1400" cap="small" dirty="0" smtClean="0">
                <a:solidFill>
                  <a:srgbClr val="CAE2FF">
                    <a:lumMod val="25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Protezione della Testa</a:t>
            </a:r>
            <a:endParaRPr lang="it-IT" sz="1400" cap="small" dirty="0">
              <a:solidFill>
                <a:srgbClr val="CAE2FF">
                  <a:lumMod val="25000"/>
                </a:srgb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it-IT" sz="1200" b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Certificazione rilasciata dall'organismo notificato CE APAVE (0082) in accordo alle seguenti </a:t>
            </a:r>
            <a:r>
              <a:rPr lang="it-IT" sz="1200" b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norme: </a:t>
            </a:r>
            <a:r>
              <a:rPr lang="it-IT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EN </a:t>
            </a:r>
            <a:r>
              <a:rPr lang="it-IT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397:2012</a:t>
            </a:r>
            <a:r>
              <a:rPr lang="it-IT" sz="1200" b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elmetti di protezione per l'industria con opzioni di temperatura molto bassa (-30 °C</a:t>
            </a:r>
            <a:r>
              <a:rPr lang="it-IT" sz="1200" b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), deformazione </a:t>
            </a:r>
            <a:r>
              <a:rPr lang="it-IT" sz="1200" b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laterale (LD), metallo fuso (MM), 440 V CA (isolamento elettrico</a:t>
            </a:r>
            <a:r>
              <a:rPr lang="it-IT" sz="1200" b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). Testato </a:t>
            </a:r>
            <a:r>
              <a:rPr lang="it-IT" sz="1200" b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anche a -40 °C (GOST)</a:t>
            </a:r>
          </a:p>
          <a:p>
            <a:pPr marL="285750" indent="-2857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it-IT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EN 50365</a:t>
            </a:r>
            <a:r>
              <a:rPr lang="it-IT" sz="1200" b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elmetti isolanti di classe 0, con tensioni fino a 1.000 V CA e 1.500 V CC</a:t>
            </a:r>
          </a:p>
          <a:p>
            <a:endParaRPr lang="it-IT" sz="1200" b="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3" name="Rettangolo 22"/>
          <p:cNvSpPr/>
          <p:nvPr/>
        </p:nvSpPr>
        <p:spPr>
          <a:xfrm>
            <a:off x="5290910" y="2321206"/>
            <a:ext cx="3555066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sz="1400" cap="small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Durata Utile</a:t>
            </a:r>
            <a:endParaRPr lang="it-IT" sz="1400" cap="small" dirty="0">
              <a:solidFill>
                <a:schemeClr val="accent5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it-IT" sz="1200" b="0" cap="small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 Anni dal primo utilizzo, oltre al periodo di conservazione</a:t>
            </a: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4">
            <a:clrChange>
              <a:clrFrom>
                <a:srgbClr val="DCDDDE"/>
              </a:clrFrom>
              <a:clrTo>
                <a:srgbClr val="DCDDD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05943" y="4512288"/>
            <a:ext cx="1046890" cy="1110822"/>
          </a:xfrm>
          <a:prstGeom prst="rect">
            <a:avLst/>
          </a:prstGeom>
        </p:spPr>
      </p:pic>
      <p:sp>
        <p:nvSpPr>
          <p:cNvPr id="12" name="Rettangolo arrotondato 11"/>
          <p:cNvSpPr/>
          <p:nvPr/>
        </p:nvSpPr>
        <p:spPr bwMode="auto">
          <a:xfrm>
            <a:off x="5234492" y="1306023"/>
            <a:ext cx="3555067" cy="1906953"/>
          </a:xfrm>
          <a:prstGeom prst="roundRect">
            <a:avLst/>
          </a:prstGeom>
          <a:noFill/>
          <a:ln w="19050" cap="flat" cmpd="sng" algn="ctr">
            <a:solidFill>
              <a:schemeClr val="accent5">
                <a:lumMod val="2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7152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9"/>
          <p:cNvSpPr/>
          <p:nvPr/>
        </p:nvSpPr>
        <p:spPr bwMode="auto">
          <a:xfrm>
            <a:off x="137991" y="5561752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Caratteristiche</a:t>
            </a:r>
          </a:p>
          <a:p>
            <a:pPr eaLnBrk="0" hangingPunct="0"/>
            <a:r>
              <a:rPr lang="it-IT" sz="1600" b="0" cap="small" dirty="0" smtClean="0">
                <a:solidFill>
                  <a:schemeClr val="tx1"/>
                </a:solidFill>
              </a:rPr>
              <a:t>Occhiali sotto maschera </a:t>
            </a:r>
            <a:r>
              <a:rPr lang="it-IT" sz="1600" b="0" cap="small" dirty="0" err="1" smtClean="0">
                <a:solidFill>
                  <a:schemeClr val="tx1"/>
                </a:solidFill>
              </a:rPr>
              <a:t>autoprotettore</a:t>
            </a:r>
            <a:endParaRPr lang="it-IT" sz="1600" b="0" cap="small" dirty="0">
              <a:solidFill>
                <a:schemeClr val="tx1"/>
              </a:solidFill>
            </a:endParaRPr>
          </a:p>
        </p:txBody>
      </p:sp>
      <p:sp>
        <p:nvSpPr>
          <p:cNvPr id="18" name="Rectangle 7"/>
          <p:cNvSpPr/>
          <p:nvPr/>
        </p:nvSpPr>
        <p:spPr bwMode="auto">
          <a:xfrm>
            <a:off x="137991" y="2966729"/>
            <a:ext cx="2613366" cy="630621"/>
          </a:xfrm>
          <a:prstGeom prst="rect">
            <a:avLst/>
          </a:prstGeom>
          <a:ln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Allegati procedura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137991" y="2343252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1600" b="0" dirty="0" smtClean="0">
                <a:solidFill>
                  <a:schemeClr val="tx1"/>
                </a:solidFill>
                <a:latin typeface="+mj-lt"/>
              </a:rPr>
              <a:t>Elenco DPI standard</a:t>
            </a:r>
          </a:p>
        </p:txBody>
      </p:sp>
      <p:sp>
        <p:nvSpPr>
          <p:cNvPr id="2" name="Segnaposto numero diapositiva 1"/>
          <p:cNvSpPr>
            <a:spLocks noGrp="1"/>
          </p:cNvSpPr>
          <p:nvPr>
            <p:ph type="sldNum" sz="quarter" idx="4294967295"/>
          </p:nvPr>
        </p:nvSpPr>
        <p:spPr>
          <a:xfrm>
            <a:off x="8483254" y="644370"/>
            <a:ext cx="549248" cy="3968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it-IT" dirty="0" smtClean="0"/>
              <a:t>14</a:t>
            </a:r>
            <a:endParaRPr lang="it-IT" dirty="0"/>
          </a:p>
        </p:txBody>
      </p:sp>
      <p:sp>
        <p:nvSpPr>
          <p:cNvPr id="9" name="Rectangle 8"/>
          <p:cNvSpPr/>
          <p:nvPr/>
        </p:nvSpPr>
        <p:spPr bwMode="auto">
          <a:xfrm>
            <a:off x="137991" y="3604495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Caratteristiche</a:t>
            </a:r>
          </a:p>
          <a:p>
            <a:pPr eaLnBrk="0" hangingPunct="0"/>
            <a:r>
              <a:rPr lang="it-IT" sz="1600" b="0" cap="small" dirty="0" smtClean="0">
                <a:solidFill>
                  <a:schemeClr val="tx1"/>
                </a:solidFill>
              </a:rPr>
              <a:t>Calzature ad elevato</a:t>
            </a:r>
          </a:p>
          <a:p>
            <a:pPr eaLnBrk="0" hangingPunct="0"/>
            <a:r>
              <a:rPr lang="it-IT" sz="1600" b="0" cap="small" dirty="0" smtClean="0">
                <a:solidFill>
                  <a:schemeClr val="tx1"/>
                </a:solidFill>
              </a:rPr>
              <a:t>comfort</a:t>
            </a:r>
            <a:endParaRPr lang="it-IT" sz="1600" b="0" cap="small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137991" y="4235116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Caratteristiche</a:t>
            </a:r>
          </a:p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Maschera di fuga a</a:t>
            </a:r>
          </a:p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boccaglio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137991" y="4865737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Caratteristiche Elmetto</a:t>
            </a:r>
          </a:p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con visiera integrata</a:t>
            </a:r>
          </a:p>
        </p:txBody>
      </p:sp>
      <p:sp>
        <p:nvSpPr>
          <p:cNvPr id="3" name="Rettangolo 2"/>
          <p:cNvSpPr/>
          <p:nvPr/>
        </p:nvSpPr>
        <p:spPr bwMode="auto">
          <a:xfrm>
            <a:off x="2270963" y="1000108"/>
            <a:ext cx="6681870" cy="519226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just" defTabSz="895350" eaLnBrk="0" hangingPunct="0">
              <a:spcBef>
                <a:spcPts val="0"/>
              </a:spcBef>
              <a:spcAft>
                <a:spcPts val="0"/>
              </a:spcAft>
            </a:pPr>
            <a:endParaRPr lang="it-IT" sz="1600" b="0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51025" y="4902467"/>
            <a:ext cx="2613366" cy="63062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Verdana" pitchFamily="34" charset="0"/>
                <a:cs typeface="Verdana" pitchFamily="34" charset="0"/>
              </a:rPr>
              <a:t>Caratteristiche Elmetto</a:t>
            </a:r>
          </a:p>
          <a:p>
            <a:pPr eaLnBrk="0" hangingPunct="0"/>
            <a:r>
              <a:rPr lang="it-IT" sz="1600" b="0" cap="small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Verdana" pitchFamily="34" charset="0"/>
                <a:cs typeface="Verdana" pitchFamily="34" charset="0"/>
              </a:rPr>
              <a:t>con visiera integrata</a:t>
            </a:r>
          </a:p>
        </p:txBody>
      </p:sp>
      <p:sp>
        <p:nvSpPr>
          <p:cNvPr id="21" name="Titolo 1"/>
          <p:cNvSpPr txBox="1">
            <a:spLocks/>
          </p:cNvSpPr>
          <p:nvPr/>
        </p:nvSpPr>
        <p:spPr>
          <a:xfrm>
            <a:off x="0" y="-6867"/>
            <a:ext cx="84604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9pPr>
          </a:lstStyle>
          <a:p>
            <a:pPr eaLnBrk="1" hangingPunct="1">
              <a:spcBef>
                <a:spcPts val="0"/>
              </a:spcBef>
            </a:pPr>
            <a:r>
              <a:rPr lang="it-IT" sz="2000" kern="1200" smtClean="0">
                <a:solidFill>
                  <a:srgbClr val="777777"/>
                </a:solidFill>
                <a:latin typeface="Arial" panose="020B0604020202020204" pitchFamily="34" charset="0"/>
                <a:ea typeface="+mn-ea"/>
                <a:cs typeface="+mn-cs"/>
              </a:rPr>
              <a:t>PROCEDURA PR-AS-46-11  - “Gestione dei Dispositivi di Protezione Individuale (DPI) per la prevenzione degli incidenti rilevanti”</a:t>
            </a:r>
            <a:endParaRPr lang="it-IT" sz="2000" kern="1200" dirty="0">
              <a:solidFill>
                <a:srgbClr val="777777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cxnSp>
        <p:nvCxnSpPr>
          <p:cNvPr id="25" name="Connettore 1 4"/>
          <p:cNvCxnSpPr/>
          <p:nvPr/>
        </p:nvCxnSpPr>
        <p:spPr bwMode="auto">
          <a:xfrm>
            <a:off x="35496" y="836712"/>
            <a:ext cx="8496944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6" name="CasellaDiTesto 25"/>
          <p:cNvSpPr txBox="1"/>
          <p:nvPr/>
        </p:nvSpPr>
        <p:spPr>
          <a:xfrm>
            <a:off x="138082" y="3022601"/>
            <a:ext cx="2076464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1600" b="0" cap="small" dirty="0" smtClean="0">
                <a:solidFill>
                  <a:schemeClr val="tx1"/>
                </a:solidFill>
                <a:latin typeface="+mj-lt"/>
              </a:rPr>
              <a:t>Caratteristiche Tuta e Camicia trivalente</a:t>
            </a:r>
            <a:endParaRPr lang="it-IT" sz="1600" b="0" cap="small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27" name="Connettore 1 17"/>
          <p:cNvCxnSpPr/>
          <p:nvPr/>
        </p:nvCxnSpPr>
        <p:spPr bwMode="auto">
          <a:xfrm rot="5400000">
            <a:off x="-142114" y="3286920"/>
            <a:ext cx="571504" cy="1588"/>
          </a:xfrm>
          <a:prstGeom prst="line">
            <a:avLst/>
          </a:prstGeom>
          <a:ln w="22225"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7" name="Immagine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97030" y="1008466"/>
            <a:ext cx="1745042" cy="1672028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59509" y="2354093"/>
            <a:ext cx="1512215" cy="1409185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>
            <a:off x="3828141" y="1234184"/>
            <a:ext cx="5036709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  <a:spcAft>
                <a:spcPts val="0"/>
              </a:spcAft>
            </a:pPr>
            <a:r>
              <a:rPr lang="it-IT" sz="1400" cap="small" dirty="0" smtClean="0">
                <a:solidFill>
                  <a:srgbClr val="CAE2FF">
                    <a:lumMod val="25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Protezione degli Occhi</a:t>
            </a:r>
            <a:endParaRPr lang="it-IT" sz="1400" cap="small" dirty="0">
              <a:solidFill>
                <a:srgbClr val="CAE2FF">
                  <a:lumMod val="25000"/>
                </a:srgb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it-IT" sz="1200" b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Certificazione rilasciata dall'organismo notificato CE DINCERTCO (0196) in accordo alle seguenti </a:t>
            </a:r>
            <a:r>
              <a:rPr lang="it-IT" sz="1200" b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norme: </a:t>
            </a:r>
            <a:r>
              <a:rPr lang="it-IT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EN </a:t>
            </a:r>
            <a:r>
              <a:rPr lang="it-IT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166:2001</a:t>
            </a:r>
            <a:r>
              <a:rPr lang="it-IT" sz="1200" b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protezione personale degli occhi (2C-1,2 1 B K N)</a:t>
            </a:r>
          </a:p>
          <a:p>
            <a:pPr marL="285750" indent="-2857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it-IT" sz="1200" b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2C-1.2 = Filtro UV conforme alla EN170:2002</a:t>
            </a:r>
          </a:p>
          <a:p>
            <a:pPr marL="285750" indent="-2857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it-IT" sz="1200" b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 = Qualità ottica</a:t>
            </a:r>
          </a:p>
          <a:p>
            <a:pPr marL="285750" indent="-2857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it-IT" sz="1200" b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 = Resistenza agli impatti a media energia (120 m/s)</a:t>
            </a:r>
          </a:p>
          <a:p>
            <a:pPr marL="285750" indent="-2857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it-IT" sz="1200" b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K = Resistenza della superficie a danni da particelle fini in accordo alla EN 168:2001, paragrafo 15</a:t>
            </a:r>
          </a:p>
          <a:p>
            <a:pPr marL="285750" indent="-2857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it-IT" sz="1200" b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 = Resistenza all'appannamento</a:t>
            </a:r>
          </a:p>
        </p:txBody>
      </p:sp>
      <p:sp>
        <p:nvSpPr>
          <p:cNvPr id="24" name="Rettangolo 23"/>
          <p:cNvSpPr/>
          <p:nvPr/>
        </p:nvSpPr>
        <p:spPr>
          <a:xfrm>
            <a:off x="2761229" y="4366567"/>
            <a:ext cx="4700963" cy="1461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  <a:spcAft>
                <a:spcPts val="0"/>
              </a:spcAft>
            </a:pPr>
            <a:r>
              <a:rPr lang="it-IT" sz="1400" cap="small" dirty="0" smtClean="0">
                <a:solidFill>
                  <a:srgbClr val="CAE2FF">
                    <a:lumMod val="25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Protezione della Testa</a:t>
            </a:r>
            <a:endParaRPr lang="it-IT" sz="1400" cap="small" dirty="0">
              <a:solidFill>
                <a:srgbClr val="CAE2FF">
                  <a:lumMod val="25000"/>
                </a:srgb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it-IT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Certificazione rilasciata da INERIS in accordo alla EN 13463-1:2001 </a:t>
            </a:r>
            <a:r>
              <a:rPr lang="it-IT" sz="1200" b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per l'utilizzo sicuro in zone </a:t>
            </a:r>
            <a:r>
              <a:rPr lang="it-IT" sz="1200" b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ATEX</a:t>
            </a:r>
            <a:r>
              <a:rPr lang="it-IT" sz="1200" b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it-IT" sz="1200" b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(Certificazione </a:t>
            </a:r>
            <a:r>
              <a:rPr lang="it-IT" sz="1200" b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elettrostatica INERIS n° 29406)</a:t>
            </a:r>
          </a:p>
          <a:p>
            <a:pPr marL="285750" indent="-2857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it-IT" sz="1200" b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Polvere</a:t>
            </a:r>
            <a:r>
              <a:rPr lang="it-IT" sz="1200" b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: zone 20, 21, 22 (tutte le zone)</a:t>
            </a:r>
          </a:p>
          <a:p>
            <a:pPr marL="285750" indent="-2857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it-IT" sz="1200" b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Gas</a:t>
            </a:r>
            <a:r>
              <a:rPr lang="it-IT" sz="1200" b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: zone 1 e 2 con gas del gruppo IIA (propano</a:t>
            </a:r>
            <a:r>
              <a:rPr lang="it-IT" sz="1200" b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)</a:t>
            </a:r>
            <a:endParaRPr lang="it-IT" sz="1200" b="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3" name="Immagin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5922" y="4718036"/>
            <a:ext cx="1414020" cy="9375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632650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7"/>
          <p:cNvSpPr/>
          <p:nvPr/>
        </p:nvSpPr>
        <p:spPr bwMode="auto">
          <a:xfrm>
            <a:off x="137991" y="2966729"/>
            <a:ext cx="2613366" cy="630621"/>
          </a:xfrm>
          <a:prstGeom prst="rect">
            <a:avLst/>
          </a:prstGeom>
          <a:ln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Allegati procedura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137991" y="2343252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1600" b="0" dirty="0" smtClean="0">
                <a:solidFill>
                  <a:schemeClr val="tx1"/>
                </a:solidFill>
                <a:latin typeface="+mj-lt"/>
              </a:rPr>
              <a:t>Elenco DPI standard</a:t>
            </a:r>
          </a:p>
        </p:txBody>
      </p:sp>
      <p:sp>
        <p:nvSpPr>
          <p:cNvPr id="2" name="Segnaposto numero diapositiva 1"/>
          <p:cNvSpPr>
            <a:spLocks noGrp="1"/>
          </p:cNvSpPr>
          <p:nvPr>
            <p:ph type="sldNum" sz="quarter" idx="4294967295"/>
          </p:nvPr>
        </p:nvSpPr>
        <p:spPr>
          <a:xfrm>
            <a:off x="8483254" y="644370"/>
            <a:ext cx="549248" cy="3968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it-IT" dirty="0" smtClean="0"/>
              <a:t>15</a:t>
            </a:r>
            <a:endParaRPr lang="it-IT" dirty="0"/>
          </a:p>
        </p:txBody>
      </p:sp>
      <p:sp>
        <p:nvSpPr>
          <p:cNvPr id="9" name="Rectangle 8"/>
          <p:cNvSpPr/>
          <p:nvPr/>
        </p:nvSpPr>
        <p:spPr bwMode="auto">
          <a:xfrm>
            <a:off x="137991" y="3604495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Caratteristiche</a:t>
            </a:r>
          </a:p>
          <a:p>
            <a:pPr eaLnBrk="0" hangingPunct="0"/>
            <a:r>
              <a:rPr lang="it-IT" sz="1600" b="0" cap="small" dirty="0" smtClean="0">
                <a:solidFill>
                  <a:schemeClr val="tx1"/>
                </a:solidFill>
              </a:rPr>
              <a:t>Calzature ad elevato</a:t>
            </a:r>
          </a:p>
          <a:p>
            <a:pPr eaLnBrk="0" hangingPunct="0"/>
            <a:r>
              <a:rPr lang="it-IT" sz="1600" b="0" cap="small" dirty="0" smtClean="0">
                <a:solidFill>
                  <a:schemeClr val="tx1"/>
                </a:solidFill>
              </a:rPr>
              <a:t>comfort</a:t>
            </a:r>
            <a:endParaRPr lang="it-IT" sz="1600" b="0" cap="small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137991" y="4235116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Caratteristiche</a:t>
            </a:r>
          </a:p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Maschera di fuga a</a:t>
            </a:r>
          </a:p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boccaglio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137991" y="4865737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Caratteristiche Elmetto</a:t>
            </a:r>
          </a:p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con visiera integrata</a:t>
            </a:r>
          </a:p>
        </p:txBody>
      </p:sp>
      <p:sp>
        <p:nvSpPr>
          <p:cNvPr id="3" name="Rettangolo 2"/>
          <p:cNvSpPr/>
          <p:nvPr/>
        </p:nvSpPr>
        <p:spPr bwMode="auto">
          <a:xfrm>
            <a:off x="2334979" y="1029055"/>
            <a:ext cx="6681870" cy="523720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just" defTabSz="895350" eaLnBrk="0" hangingPunct="0">
              <a:spcBef>
                <a:spcPts val="0"/>
              </a:spcBef>
              <a:spcAft>
                <a:spcPts val="0"/>
              </a:spcAft>
            </a:pPr>
            <a:endParaRPr lang="it-IT" sz="1600" b="0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20529" y="5500781"/>
            <a:ext cx="2613366" cy="73653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Verdana" pitchFamily="34" charset="0"/>
                <a:cs typeface="Verdana" pitchFamily="34" charset="0"/>
              </a:rPr>
              <a:t>Caratteristiche </a:t>
            </a:r>
            <a:r>
              <a:rPr lang="it-IT" sz="1600" b="0" cap="small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Verdana" pitchFamily="34" charset="0"/>
                <a:cs typeface="Verdana" pitchFamily="34" charset="0"/>
              </a:rPr>
              <a:t>Occhiali sotto maschera </a:t>
            </a:r>
            <a:r>
              <a:rPr lang="it-IT" sz="1600" b="0" cap="small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Verdana" pitchFamily="34" charset="0"/>
                <a:cs typeface="Verdana" pitchFamily="34" charset="0"/>
              </a:rPr>
              <a:t>autoprotettore</a:t>
            </a:r>
            <a:endParaRPr lang="it-IT" sz="1600" b="0" cap="small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Verdana" pitchFamily="34" charset="0"/>
              <a:cs typeface="Verdana" pitchFamily="34" charset="0"/>
            </a:endParaRPr>
          </a:p>
        </p:txBody>
      </p:sp>
      <p:sp>
        <p:nvSpPr>
          <p:cNvPr id="21" name="Titolo 1"/>
          <p:cNvSpPr txBox="1">
            <a:spLocks/>
          </p:cNvSpPr>
          <p:nvPr/>
        </p:nvSpPr>
        <p:spPr>
          <a:xfrm>
            <a:off x="0" y="-6867"/>
            <a:ext cx="84604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9pPr>
          </a:lstStyle>
          <a:p>
            <a:pPr eaLnBrk="1" hangingPunct="1">
              <a:spcBef>
                <a:spcPts val="0"/>
              </a:spcBef>
            </a:pPr>
            <a:r>
              <a:rPr lang="it-IT" sz="2000" kern="1200" smtClean="0">
                <a:solidFill>
                  <a:srgbClr val="777777"/>
                </a:solidFill>
                <a:latin typeface="Arial" panose="020B0604020202020204" pitchFamily="34" charset="0"/>
                <a:ea typeface="+mn-ea"/>
                <a:cs typeface="+mn-cs"/>
              </a:rPr>
              <a:t>PROCEDURA PR-AS-46-11  - “Gestione dei Dispositivi di Protezione Individuale (DPI) per la prevenzione degli incidenti rilevanti”</a:t>
            </a:r>
            <a:endParaRPr lang="it-IT" sz="2000" kern="1200" dirty="0">
              <a:solidFill>
                <a:srgbClr val="777777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cxnSp>
        <p:nvCxnSpPr>
          <p:cNvPr id="25" name="Connettore 1 4"/>
          <p:cNvCxnSpPr/>
          <p:nvPr/>
        </p:nvCxnSpPr>
        <p:spPr bwMode="auto">
          <a:xfrm>
            <a:off x="35496" y="836712"/>
            <a:ext cx="8496944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6" name="CasellaDiTesto 25"/>
          <p:cNvSpPr txBox="1"/>
          <p:nvPr/>
        </p:nvSpPr>
        <p:spPr>
          <a:xfrm>
            <a:off x="138082" y="3022601"/>
            <a:ext cx="2076464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1600" b="0" cap="small" dirty="0" smtClean="0">
                <a:solidFill>
                  <a:schemeClr val="tx1"/>
                </a:solidFill>
                <a:latin typeface="+mj-lt"/>
              </a:rPr>
              <a:t>Caratteristiche Tuta e Camicia trivalente</a:t>
            </a:r>
            <a:endParaRPr lang="it-IT" sz="1600" b="0" cap="small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27" name="Connettore 1 17"/>
          <p:cNvCxnSpPr/>
          <p:nvPr/>
        </p:nvCxnSpPr>
        <p:spPr bwMode="auto">
          <a:xfrm rot="5400000">
            <a:off x="-142114" y="3286920"/>
            <a:ext cx="571504" cy="1588"/>
          </a:xfrm>
          <a:prstGeom prst="line">
            <a:avLst/>
          </a:prstGeom>
          <a:ln w="22225"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7" name="Immagine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97030" y="1008466"/>
            <a:ext cx="1745042" cy="1672028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>
            <a:off x="3851919" y="1224806"/>
            <a:ext cx="5087855" cy="1308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it-IT" sz="1400" cap="small" dirty="0" smtClean="0">
                <a:solidFill>
                  <a:srgbClr val="CAE2FF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Occhiali indossabili Sotto maschera </a:t>
            </a:r>
            <a:r>
              <a:rPr lang="it-IT" sz="1400" cap="small" dirty="0" err="1" smtClean="0">
                <a:solidFill>
                  <a:srgbClr val="CAE2FF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Autoprotettore</a:t>
            </a:r>
            <a:r>
              <a:rPr lang="it-IT" sz="1400" cap="small" dirty="0" smtClean="0">
                <a:solidFill>
                  <a:srgbClr val="CAE2FF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 – Modello </a:t>
            </a:r>
            <a:r>
              <a:rPr lang="it-IT" sz="1400" cap="small" dirty="0" err="1" smtClean="0">
                <a:solidFill>
                  <a:srgbClr val="CAE2FF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Univet</a:t>
            </a:r>
            <a:r>
              <a:rPr lang="it-IT" sz="1400" cap="small" dirty="0" smtClean="0">
                <a:solidFill>
                  <a:srgbClr val="CAE2FF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  </a:t>
            </a:r>
            <a:r>
              <a:rPr lang="it-IT" sz="1400" cap="small" dirty="0">
                <a:solidFill>
                  <a:srgbClr val="CAE2FF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5X1K10000</a:t>
            </a:r>
          </a:p>
          <a:p>
            <a:pPr marL="285750" indent="-285750" algn="just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it-IT" sz="1200" b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Sono dotati di una gomma interna per un comfort senza pressioni</a:t>
            </a:r>
            <a:endParaRPr lang="it-IT" sz="1200" b="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it-IT" sz="1200" b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Dispongono di un Kit di </a:t>
            </a:r>
            <a:r>
              <a:rPr lang="it-IT" sz="1200" b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sostituzione aste con fascia </a:t>
            </a:r>
            <a:r>
              <a:rPr lang="it-IT" sz="1200" b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elastica</a:t>
            </a:r>
            <a:endParaRPr lang="it-IT" sz="1200" b="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44820" y="2676546"/>
            <a:ext cx="2595835" cy="1317207"/>
          </a:xfrm>
          <a:prstGeom prst="rect">
            <a:avLst/>
          </a:prstGeom>
        </p:spPr>
      </p:pic>
      <p:pic>
        <p:nvPicPr>
          <p:cNvPr id="12" name="Immagin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1009" y="5020745"/>
            <a:ext cx="2587490" cy="10013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8" name="Rettangolo 27"/>
          <p:cNvSpPr/>
          <p:nvPr/>
        </p:nvSpPr>
        <p:spPr>
          <a:xfrm>
            <a:off x="2555776" y="4435532"/>
            <a:ext cx="5087855" cy="112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it-IT" sz="1400" cap="small" dirty="0">
                <a:solidFill>
                  <a:srgbClr val="CAE2FF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Occhiali indossabili </a:t>
            </a:r>
            <a:r>
              <a:rPr lang="it-IT" sz="1400" cap="small" dirty="0" smtClean="0">
                <a:solidFill>
                  <a:srgbClr val="CAE2FF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Sotto </a:t>
            </a:r>
            <a:r>
              <a:rPr lang="it-IT" sz="1400" cap="small" dirty="0">
                <a:solidFill>
                  <a:srgbClr val="CAE2FF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maschera </a:t>
            </a:r>
            <a:r>
              <a:rPr lang="it-IT" sz="1400" cap="small" dirty="0" err="1" smtClean="0">
                <a:solidFill>
                  <a:srgbClr val="CAE2FF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Autoprotettore</a:t>
            </a:r>
            <a:r>
              <a:rPr lang="it-IT" sz="1400" cap="small" dirty="0" smtClean="0">
                <a:solidFill>
                  <a:srgbClr val="CAE2FF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 – Modello </a:t>
            </a:r>
            <a:r>
              <a:rPr lang="it-IT" sz="1400" cap="small" dirty="0" err="1" smtClean="0">
                <a:solidFill>
                  <a:srgbClr val="CAE2FF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Univet</a:t>
            </a:r>
            <a:r>
              <a:rPr lang="it-IT" sz="1400" cap="small" dirty="0" smtClean="0">
                <a:solidFill>
                  <a:srgbClr val="CAE2FF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  5X1RX0099</a:t>
            </a:r>
            <a:endParaRPr lang="it-IT" sz="1400" cap="small" dirty="0">
              <a:solidFill>
                <a:srgbClr val="CAE2FF">
                  <a:lumMod val="2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it-IT" sz="1200" b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Sono del tipo OPTI per lenti correttive</a:t>
            </a:r>
          </a:p>
          <a:p>
            <a:pPr marL="285750" indent="-2857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it-IT" sz="1200" b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Predisposti </a:t>
            </a:r>
            <a:r>
              <a:rPr lang="it-IT" sz="1200" b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per montaggio su </a:t>
            </a:r>
            <a:r>
              <a:rPr lang="it-IT" sz="1200" b="0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mod</a:t>
            </a:r>
            <a:r>
              <a:rPr lang="it-IT" sz="1200" b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 5X1</a:t>
            </a:r>
          </a:p>
        </p:txBody>
      </p:sp>
    </p:spTree>
    <p:extLst>
      <p:ext uri="{BB962C8B-B14F-4D97-AF65-F5344CB8AC3E}">
        <p14:creationId xmlns:p14="http://schemas.microsoft.com/office/powerpoint/2010/main" val="810120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2" name="Rectangle 2"/>
          <p:cNvSpPr>
            <a:spLocks noChangeArrowheads="1"/>
          </p:cNvSpPr>
          <p:nvPr/>
        </p:nvSpPr>
        <p:spPr bwMode="auto">
          <a:xfrm>
            <a:off x="8532813" y="0"/>
            <a:ext cx="611187" cy="13414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1" name="Picture 3" descr="ISAB 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0892" y="630238"/>
            <a:ext cx="1609708" cy="606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24"/>
          <p:cNvSpPr>
            <a:spLocks noChangeArrowheads="1"/>
          </p:cNvSpPr>
          <p:nvPr/>
        </p:nvSpPr>
        <p:spPr bwMode="auto">
          <a:xfrm>
            <a:off x="0" y="2000241"/>
            <a:ext cx="9144000" cy="2928957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b="1">
                <a:solidFill>
                  <a:schemeClr val="bg2"/>
                </a:solidFill>
                <a:latin typeface="Arial Narrow" panose="020B0606020202030204" pitchFamily="34" charset="0"/>
              </a:defRPr>
            </a:lvl1pPr>
            <a:lvl2pPr marL="742950" indent="-285750" eaLnBrk="0" hangingPunct="0">
              <a:defRPr b="1">
                <a:solidFill>
                  <a:schemeClr val="bg2"/>
                </a:solidFill>
                <a:latin typeface="Arial Narrow" panose="020B0606020202030204" pitchFamily="34" charset="0"/>
              </a:defRPr>
            </a:lvl2pPr>
            <a:lvl3pPr eaLnBrk="0" hangingPunct="0">
              <a:defRPr b="1">
                <a:solidFill>
                  <a:schemeClr val="bg2"/>
                </a:solidFill>
                <a:latin typeface="Arial Narrow" panose="020B0606020202030204" pitchFamily="34" charset="0"/>
              </a:defRPr>
            </a:lvl3pPr>
            <a:lvl4pPr marL="1600200" indent="-228600" eaLnBrk="0" hangingPunct="0">
              <a:defRPr b="1">
                <a:solidFill>
                  <a:schemeClr val="bg2"/>
                </a:solidFill>
                <a:latin typeface="Arial Narrow" panose="020B0606020202030204" pitchFamily="34" charset="0"/>
              </a:defRPr>
            </a:lvl4pPr>
            <a:lvl5pPr marL="2057400" indent="-228600" eaLnBrk="0" hangingPunct="0">
              <a:defRPr b="1">
                <a:solidFill>
                  <a:schemeClr val="bg2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2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2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2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2"/>
                </a:solidFill>
                <a:latin typeface="Arial Narrow" panose="020B0606020202030204" pitchFamily="34" charset="0"/>
              </a:defRPr>
            </a:lvl9pPr>
          </a:lstStyle>
          <a:p>
            <a:pPr algn="r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5384800" algn="l"/>
              </a:tabLst>
              <a:defRPr/>
            </a:pPr>
            <a:endParaRPr lang="it-IT" altLang="it-IT" sz="3200" b="0" cap="small" dirty="0" smtClean="0">
              <a:solidFill>
                <a:srgbClr val="33333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r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5384800" algn="l"/>
              </a:tabLst>
              <a:defRPr/>
            </a:pPr>
            <a:endParaRPr lang="it-IT" altLang="it-IT" sz="3200" b="0" cap="small" dirty="0" smtClean="0">
              <a:solidFill>
                <a:srgbClr val="33333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r" defTabSz="355600" eaLnBrk="1" hangingPunct="1">
              <a:spcBef>
                <a:spcPts val="1200"/>
              </a:spcBef>
              <a:spcAft>
                <a:spcPts val="0"/>
              </a:spcAft>
              <a:defRPr/>
            </a:pPr>
            <a:r>
              <a:rPr lang="it-IT" sz="2800" b="0" cap="small" dirty="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Criteri di scelta, caratteristiche tecniche ed efficacia dei DPI</a:t>
            </a:r>
            <a:endParaRPr lang="it-IT" altLang="it-IT" sz="2800" b="0" cap="small" dirty="0">
              <a:solidFill>
                <a:srgbClr val="33333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8" name="Gruppo 7"/>
          <p:cNvGrpSpPr/>
          <p:nvPr/>
        </p:nvGrpSpPr>
        <p:grpSpPr>
          <a:xfrm>
            <a:off x="0" y="2006636"/>
            <a:ext cx="9144000" cy="1516063"/>
            <a:chOff x="0" y="2235200"/>
            <a:chExt cx="8604250" cy="1516063"/>
          </a:xfrm>
        </p:grpSpPr>
        <p:pic>
          <p:nvPicPr>
            <p:cNvPr id="9" name="Picture 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01775" y="2238375"/>
              <a:ext cx="2098675" cy="1479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6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239838" y="2235200"/>
              <a:ext cx="387350" cy="1470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7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505325" y="2243138"/>
              <a:ext cx="1506538" cy="14747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8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5932488" y="2239963"/>
              <a:ext cx="511175" cy="1511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9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0" y="2238375"/>
              <a:ext cx="1241425" cy="1479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10" descr="tubazioni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6308725" y="2238375"/>
              <a:ext cx="2295525" cy="1479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11" descr="15259-26AT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2701925" y="2238375"/>
              <a:ext cx="2122488" cy="1479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Rettangolo 1"/>
          <p:cNvSpPr/>
          <p:nvPr/>
        </p:nvSpPr>
        <p:spPr>
          <a:xfrm>
            <a:off x="4898847" y="4230814"/>
            <a:ext cx="420409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355600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altLang="it-IT" b="0" cap="small" dirty="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Raffineria ISAB – Impianti </a:t>
            </a:r>
            <a:r>
              <a:rPr lang="it-IT" altLang="it-IT" b="0" cap="small" dirty="0" smtClean="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NORD-SUD-IGCC</a:t>
            </a:r>
          </a:p>
          <a:p>
            <a:pPr algn="r" defTabSz="355600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altLang="it-IT" sz="2400" b="0" cap="small" dirty="0" smtClean="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Grazie per l’Attenzione</a:t>
            </a:r>
            <a:endParaRPr lang="it-IT" altLang="it-IT" sz="2400" b="0" cap="small" dirty="0">
              <a:solidFill>
                <a:srgbClr val="33333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5" name="Rettangolo 14"/>
          <p:cNvSpPr/>
          <p:nvPr/>
        </p:nvSpPr>
        <p:spPr>
          <a:xfrm>
            <a:off x="1489938" y="5009757"/>
            <a:ext cx="607236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altLang="it-IT" sz="2000" b="0" i="1" cap="small" dirty="0">
                <a:solidFill>
                  <a:srgbClr val="3333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it-IT" sz="1200" b="0" i="1" dirty="0"/>
          </a:p>
        </p:txBody>
      </p:sp>
    </p:spTree>
    <p:extLst>
      <p:ext uri="{BB962C8B-B14F-4D97-AF65-F5344CB8AC3E}">
        <p14:creationId xmlns:p14="http://schemas.microsoft.com/office/powerpoint/2010/main" val="911939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/>
          <p:cNvSpPr>
            <a:spLocks noGrp="1"/>
          </p:cNvSpPr>
          <p:nvPr>
            <p:ph type="title"/>
          </p:nvPr>
        </p:nvSpPr>
        <p:spPr>
          <a:xfrm>
            <a:off x="0" y="39300"/>
            <a:ext cx="8460432" cy="615553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ts val="0"/>
              </a:spcBef>
            </a:pPr>
            <a:r>
              <a:rPr lang="it-IT" sz="1700" kern="1200" dirty="0">
                <a:solidFill>
                  <a:srgbClr val="777777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PROCEDURA </a:t>
            </a:r>
            <a:r>
              <a:rPr lang="it-IT" sz="1700" kern="1200" dirty="0" smtClean="0">
                <a:solidFill>
                  <a:srgbClr val="777777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PR-AS-46-11  </a:t>
            </a:r>
            <a:r>
              <a:rPr lang="it-IT" sz="1700" kern="1200" dirty="0">
                <a:solidFill>
                  <a:srgbClr val="777777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- “Gestione </a:t>
            </a:r>
            <a:r>
              <a:rPr lang="it-IT" sz="1700" kern="1200" dirty="0" smtClean="0">
                <a:solidFill>
                  <a:srgbClr val="777777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dei Dispositivi </a:t>
            </a:r>
            <a:r>
              <a:rPr lang="it-IT" sz="1700" kern="1200" dirty="0">
                <a:solidFill>
                  <a:srgbClr val="777777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di </a:t>
            </a:r>
            <a:r>
              <a:rPr lang="it-IT" sz="1700" kern="1200" dirty="0" smtClean="0">
                <a:solidFill>
                  <a:srgbClr val="777777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Protezione Individuale (DPI) per </a:t>
            </a:r>
            <a:r>
              <a:rPr lang="it-IT" sz="1700" kern="1200" dirty="0">
                <a:solidFill>
                  <a:srgbClr val="777777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la prevenzione degli incidenti rilevanti”</a:t>
            </a:r>
          </a:p>
        </p:txBody>
      </p:sp>
      <p:cxnSp>
        <p:nvCxnSpPr>
          <p:cNvPr id="6" name="Connettore 1 4"/>
          <p:cNvCxnSpPr/>
          <p:nvPr/>
        </p:nvCxnSpPr>
        <p:spPr bwMode="auto">
          <a:xfrm>
            <a:off x="35496" y="836712"/>
            <a:ext cx="8496944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Freccia a destra 7"/>
          <p:cNvSpPr/>
          <p:nvPr/>
        </p:nvSpPr>
        <p:spPr bwMode="auto">
          <a:xfrm>
            <a:off x="3203848" y="1627922"/>
            <a:ext cx="1356606" cy="576064"/>
          </a:xfrm>
          <a:prstGeom prst="rightArrow">
            <a:avLst/>
          </a:prstGeom>
          <a:solidFill>
            <a:schemeClr val="accent5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3457859" y="1736302"/>
            <a:ext cx="10081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cap="small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Scopo</a:t>
            </a:r>
            <a:endParaRPr lang="it-IT" sz="1600" cap="small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4715855" y="1075723"/>
            <a:ext cx="3879047" cy="2031325"/>
          </a:xfrm>
          <a:prstGeom prst="rect">
            <a:avLst/>
          </a:prstGeom>
          <a:ln w="19050">
            <a:solidFill>
              <a:schemeClr val="accent6">
                <a:lumMod val="50000"/>
              </a:schemeClr>
            </a:solidFill>
            <a:prstDash val="dashDot"/>
          </a:ln>
        </p:spPr>
        <p:txBody>
          <a:bodyPr wrap="square">
            <a:spAutoFit/>
          </a:bodyPr>
          <a:lstStyle/>
          <a:p>
            <a:pPr algn="just"/>
            <a:r>
              <a:rPr lang="it-IT" sz="1400" b="0" cap="small" dirty="0" smtClean="0">
                <a:solidFill>
                  <a:schemeClr val="tx1"/>
                </a:solidFill>
                <a:latin typeface="Verdana" panose="020B0604030504040204" pitchFamily="34" charset="0"/>
              </a:rPr>
              <a:t>Definire </a:t>
            </a:r>
            <a:r>
              <a:rPr lang="it-IT" sz="1400" b="0" cap="small" dirty="0">
                <a:solidFill>
                  <a:schemeClr val="tx1"/>
                </a:solidFill>
                <a:latin typeface="Verdana" panose="020B0604030504040204" pitchFamily="34" charset="0"/>
              </a:rPr>
              <a:t>le </a:t>
            </a:r>
            <a:r>
              <a:rPr lang="it-IT" sz="1400" b="0" cap="small" dirty="0" smtClean="0">
                <a:solidFill>
                  <a:schemeClr val="tx1"/>
                </a:solidFill>
                <a:latin typeface="Verdana" panose="020B0604030504040204" pitchFamily="34" charset="0"/>
              </a:rPr>
              <a:t>responsabilità ed </a:t>
            </a:r>
            <a:r>
              <a:rPr lang="it-IT" sz="1400" b="0" cap="small" dirty="0">
                <a:solidFill>
                  <a:schemeClr val="tx1"/>
                </a:solidFill>
                <a:latin typeface="Verdana" panose="020B0604030504040204" pitchFamily="34" charset="0"/>
              </a:rPr>
              <a:t>i compiti delle </a:t>
            </a:r>
            <a:r>
              <a:rPr lang="it-IT" sz="1400" b="0" cap="small" dirty="0" smtClean="0">
                <a:solidFill>
                  <a:schemeClr val="tx1"/>
                </a:solidFill>
                <a:latin typeface="Verdana" panose="020B0604030504040204" pitchFamily="34" charset="0"/>
              </a:rPr>
              <a:t>Funzioni aziendali relativamente alla: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it-IT" sz="1400" b="0" cap="small" dirty="0" smtClean="0">
                <a:solidFill>
                  <a:schemeClr val="tx1"/>
                </a:solidFill>
                <a:latin typeface="Verdana" panose="020B0604030504040204" pitchFamily="34" charset="0"/>
              </a:rPr>
              <a:t>scelta,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it-IT" sz="1400" b="0" cap="small" dirty="0" smtClean="0">
                <a:solidFill>
                  <a:schemeClr val="tx1"/>
                </a:solidFill>
                <a:latin typeface="Verdana" panose="020B0604030504040204" pitchFamily="34" charset="0"/>
              </a:rPr>
              <a:t>distribuzione,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it-IT" sz="1400" b="0" cap="small" dirty="0" smtClean="0">
                <a:solidFill>
                  <a:schemeClr val="tx1"/>
                </a:solidFill>
                <a:latin typeface="Verdana" panose="020B0604030504040204" pitchFamily="34" charset="0"/>
              </a:rPr>
              <a:t>utilizzo,</a:t>
            </a:r>
          </a:p>
          <a:p>
            <a:pPr indent="266700" algn="just">
              <a:buFont typeface="Wingdings" panose="05000000000000000000" pitchFamily="2" charset="2"/>
              <a:buChar char="§"/>
            </a:pPr>
            <a:r>
              <a:rPr lang="it-IT" sz="1400" b="0" cap="small" dirty="0" smtClean="0">
                <a:solidFill>
                  <a:schemeClr val="tx1"/>
                </a:solidFill>
                <a:latin typeface="Verdana" panose="020B0604030504040204" pitchFamily="34" charset="0"/>
              </a:rPr>
              <a:t>verifica </a:t>
            </a:r>
            <a:r>
              <a:rPr lang="it-IT" sz="1400" b="0" cap="small" dirty="0">
                <a:solidFill>
                  <a:schemeClr val="tx1"/>
                </a:solidFill>
                <a:latin typeface="Verdana" panose="020B0604030504040204" pitchFamily="34" charset="0"/>
              </a:rPr>
              <a:t>dell’efficienza e manutenzione dei Dispositivi di Protezione Individuale (DPI)</a:t>
            </a:r>
            <a:endParaRPr lang="it-IT" sz="1400" cap="small" dirty="0">
              <a:solidFill>
                <a:schemeClr val="tx1"/>
              </a:solidFill>
            </a:endParaRPr>
          </a:p>
        </p:txBody>
      </p:sp>
      <p:pic>
        <p:nvPicPr>
          <p:cNvPr id="15" name="Immagin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11" y="1192571"/>
            <a:ext cx="2916324" cy="34189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8" name="Immagin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3848" y="3496866"/>
            <a:ext cx="5539673" cy="2452414"/>
          </a:xfrm>
          <a:prstGeom prst="rect">
            <a:avLst/>
          </a:prstGeom>
        </p:spPr>
      </p:pic>
      <p:sp>
        <p:nvSpPr>
          <p:cNvPr id="19" name="Segnaposto numero diapositiva 1"/>
          <p:cNvSpPr>
            <a:spLocks noGrp="1"/>
          </p:cNvSpPr>
          <p:nvPr>
            <p:ph type="sldNum" sz="quarter" idx="4294967295"/>
          </p:nvPr>
        </p:nvSpPr>
        <p:spPr>
          <a:xfrm>
            <a:off x="8429652" y="641351"/>
            <a:ext cx="549248" cy="3968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it-IT" sz="2000" dirty="0" smtClean="0">
                <a:solidFill>
                  <a:schemeClr val="bg1"/>
                </a:solidFill>
              </a:rPr>
              <a:t>1</a:t>
            </a:r>
            <a:endParaRPr lang="it-IT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151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it-IT" dirty="0" smtClean="0"/>
              <a:t>2</a:t>
            </a:r>
            <a:endParaRPr lang="it-IT" dirty="0"/>
          </a:p>
        </p:txBody>
      </p:sp>
      <p:cxnSp>
        <p:nvCxnSpPr>
          <p:cNvPr id="7" name="Connettore 1 6"/>
          <p:cNvCxnSpPr/>
          <p:nvPr/>
        </p:nvCxnSpPr>
        <p:spPr bwMode="auto">
          <a:xfrm>
            <a:off x="35496" y="836712"/>
            <a:ext cx="8496944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CasellaDiTesto 9"/>
          <p:cNvSpPr txBox="1"/>
          <p:nvPr/>
        </p:nvSpPr>
        <p:spPr>
          <a:xfrm>
            <a:off x="242010" y="958342"/>
            <a:ext cx="1944216" cy="369332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cap="small" dirty="0" smtClean="0"/>
              <a:t>Moduli e </a:t>
            </a:r>
            <a:r>
              <a:rPr lang="it-IT" sz="1600" cap="small" dirty="0" smtClean="0">
                <a:latin typeface="Verdana" panose="020B0604030504040204" pitchFamily="34" charset="0"/>
                <a:ea typeface="Verdana" panose="020B0604030504040204" pitchFamily="34" charset="0"/>
              </a:rPr>
              <a:t>Allegati</a:t>
            </a:r>
            <a:endParaRPr lang="it-IT" sz="1600" cap="small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3" name="Rettangolo 12"/>
          <p:cNvSpPr/>
          <p:nvPr/>
        </p:nvSpPr>
        <p:spPr>
          <a:xfrm>
            <a:off x="224845" y="1449164"/>
            <a:ext cx="8341900" cy="4031873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buFont typeface="Wingdings" pitchFamily="2" charset="2"/>
              <a:buChar char="§"/>
            </a:pPr>
            <a:r>
              <a:rPr lang="it-IT" sz="1400" b="0" cap="small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M-46-11-A Tabella </a:t>
            </a:r>
            <a:r>
              <a:rPr lang="it-IT" sz="1400" b="0" cap="small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di individuazione dei DPI</a:t>
            </a:r>
          </a:p>
          <a:p>
            <a:pPr marL="285750" indent="-285750">
              <a:spcBef>
                <a:spcPts val="600"/>
              </a:spcBef>
              <a:buFont typeface="Wingdings" pitchFamily="2" charset="2"/>
              <a:buChar char="§"/>
            </a:pPr>
            <a:r>
              <a:rPr lang="it-IT" sz="1400" b="0" cap="small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M-46-11-B Schede </a:t>
            </a:r>
            <a:r>
              <a:rPr lang="it-IT" sz="1400" b="0" cap="small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di verifica comfort DPI</a:t>
            </a:r>
          </a:p>
          <a:p>
            <a:pPr marL="285750" indent="-285750">
              <a:spcBef>
                <a:spcPts val="600"/>
              </a:spcBef>
              <a:buFont typeface="Wingdings" pitchFamily="2" charset="2"/>
              <a:buChar char="§"/>
            </a:pPr>
            <a:r>
              <a:rPr lang="it-IT" sz="1400" b="0" cap="small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M-46-11-C </a:t>
            </a:r>
            <a:r>
              <a:rPr lang="it-IT" sz="1400" b="0" cap="small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Scheda consegna DPI</a:t>
            </a:r>
          </a:p>
          <a:p>
            <a:pPr marL="285750" indent="-285750">
              <a:spcBef>
                <a:spcPts val="600"/>
              </a:spcBef>
              <a:buFont typeface="Wingdings" pitchFamily="2" charset="2"/>
              <a:buChar char="§"/>
            </a:pPr>
            <a:r>
              <a:rPr lang="it-IT" sz="1400" b="0" cap="small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M-46-11-D </a:t>
            </a:r>
            <a:r>
              <a:rPr lang="it-IT" sz="1400" b="0" cap="small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Argomenti corso di formazione/addestramento circa l’uso corretto </a:t>
            </a:r>
            <a:r>
              <a:rPr lang="it-IT" sz="1400" b="0" cap="small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 l’utilizzo </a:t>
            </a:r>
            <a:r>
              <a:rPr lang="it-IT" sz="1400" b="0" cap="small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pratico dei DPI di terza categoria in dotazione al personale ISAB</a:t>
            </a:r>
          </a:p>
          <a:p>
            <a:pPr marL="285750" indent="-285750">
              <a:spcBef>
                <a:spcPts val="600"/>
              </a:spcBef>
              <a:buFont typeface="Wingdings" pitchFamily="2" charset="2"/>
              <a:buChar char="§"/>
            </a:pPr>
            <a:r>
              <a:rPr lang="it-IT" sz="1400" b="0" cap="small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M-46-11-E Scheda controllo </a:t>
            </a:r>
            <a:r>
              <a:rPr lang="it-IT" sz="1400" b="0" cap="small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mensile </a:t>
            </a:r>
            <a:r>
              <a:rPr lang="it-IT" sz="1400" b="0" cap="small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DPI</a:t>
            </a:r>
            <a:endParaRPr lang="it-IT" sz="1400" b="0" cap="small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spcBef>
                <a:spcPts val="600"/>
              </a:spcBef>
              <a:buFont typeface="Wingdings" pitchFamily="2" charset="2"/>
              <a:buChar char="§"/>
            </a:pPr>
            <a:r>
              <a:rPr lang="it-IT" sz="1400" b="0" cap="small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M-46-11-F </a:t>
            </a:r>
            <a:r>
              <a:rPr lang="it-IT" sz="1400" b="0" cap="small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Durata prevista degli indumenti protettivi e dei DPI</a:t>
            </a:r>
          </a:p>
          <a:p>
            <a:pPr marL="285750" indent="-285750">
              <a:spcBef>
                <a:spcPts val="600"/>
              </a:spcBef>
              <a:buFont typeface="Wingdings" pitchFamily="2" charset="2"/>
              <a:buChar char="§"/>
            </a:pPr>
            <a:r>
              <a:rPr lang="it-IT" sz="1400" cap="small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M-46-11-G </a:t>
            </a:r>
            <a:r>
              <a:rPr lang="it-IT" sz="1400" cap="small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Specifiche DPI</a:t>
            </a:r>
          </a:p>
          <a:p>
            <a:pPr marL="285750" indent="-285750">
              <a:spcBef>
                <a:spcPts val="600"/>
              </a:spcBef>
              <a:buFont typeface="Wingdings" pitchFamily="2" charset="2"/>
              <a:buChar char="§"/>
            </a:pPr>
            <a:r>
              <a:rPr lang="it-IT" sz="1400" b="0" cap="small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M-46-11-H </a:t>
            </a:r>
            <a:r>
              <a:rPr lang="it-IT" sz="1400" b="0" cap="small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Libretto di consegna DPI</a:t>
            </a:r>
          </a:p>
          <a:p>
            <a:pPr marL="285750" indent="-285750">
              <a:spcBef>
                <a:spcPts val="600"/>
              </a:spcBef>
              <a:buFont typeface="Wingdings" pitchFamily="2" charset="2"/>
              <a:buChar char="§"/>
            </a:pPr>
            <a:r>
              <a:rPr lang="it-IT" sz="1400" b="0" cap="small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M-46-11-I </a:t>
            </a:r>
            <a:r>
              <a:rPr lang="it-IT" sz="1400" b="0" cap="small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Modulo distribuzione vestiario</a:t>
            </a:r>
          </a:p>
          <a:p>
            <a:pPr marL="285750" indent="-285750">
              <a:spcBef>
                <a:spcPts val="600"/>
              </a:spcBef>
              <a:buFont typeface="Wingdings" pitchFamily="2" charset="2"/>
              <a:buChar char="§"/>
            </a:pPr>
            <a:r>
              <a:rPr lang="it-IT" sz="1400" b="0" cap="small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M-46-11-L </a:t>
            </a:r>
            <a:r>
              <a:rPr lang="it-IT" sz="1400" b="0" cap="small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Registro DPI di terza categoria</a:t>
            </a:r>
          </a:p>
          <a:p>
            <a:pPr marL="285750" indent="-285750">
              <a:spcBef>
                <a:spcPts val="600"/>
              </a:spcBef>
              <a:buFont typeface="Wingdings" pitchFamily="2" charset="2"/>
              <a:buChar char="§"/>
            </a:pPr>
            <a:r>
              <a:rPr lang="it-IT" sz="1400" b="0" cap="small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M-46-11-M </a:t>
            </a:r>
            <a:r>
              <a:rPr lang="it-IT" sz="1400" b="0" cap="small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Planimetria </a:t>
            </a:r>
            <a:r>
              <a:rPr lang="it-IT" sz="1400" b="0" cap="small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aree </a:t>
            </a:r>
            <a:r>
              <a:rPr lang="it-IT" sz="1400" b="0" cap="small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operative</a:t>
            </a:r>
          </a:p>
          <a:p>
            <a:pPr marL="285750" indent="-285750">
              <a:spcBef>
                <a:spcPts val="600"/>
              </a:spcBef>
              <a:buFont typeface="Wingdings" pitchFamily="2" charset="2"/>
              <a:buChar char="§"/>
            </a:pPr>
            <a:r>
              <a:rPr lang="it-IT" sz="1400" b="0" cap="small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M-46-11-N </a:t>
            </a:r>
            <a:r>
              <a:rPr lang="it-IT" sz="1400" b="0" cap="small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Tabella sinottica formazione DPI</a:t>
            </a:r>
          </a:p>
          <a:p>
            <a:pPr marL="285750" indent="-285750">
              <a:spcBef>
                <a:spcPts val="600"/>
              </a:spcBef>
              <a:buFont typeface="Wingdings" pitchFamily="2" charset="2"/>
              <a:buChar char="§"/>
            </a:pPr>
            <a:r>
              <a:rPr lang="it-IT" sz="1400" b="0" cap="small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Appendice 1 </a:t>
            </a:r>
            <a:r>
              <a:rPr lang="it-IT" sz="1400" b="0" cap="small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Abiti </a:t>
            </a:r>
            <a:r>
              <a:rPr lang="it-IT" sz="1400" b="0" cap="small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da Lavoro</a:t>
            </a:r>
          </a:p>
        </p:txBody>
      </p:sp>
      <p:sp>
        <p:nvSpPr>
          <p:cNvPr id="2" name="Ovale 1"/>
          <p:cNvSpPr/>
          <p:nvPr/>
        </p:nvSpPr>
        <p:spPr bwMode="auto">
          <a:xfrm>
            <a:off x="259175" y="3356992"/>
            <a:ext cx="3249870" cy="432048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11" name="Titolo 1"/>
          <p:cNvSpPr>
            <a:spLocks noGrp="1"/>
          </p:cNvSpPr>
          <p:nvPr>
            <p:ph type="title"/>
          </p:nvPr>
        </p:nvSpPr>
        <p:spPr>
          <a:xfrm>
            <a:off x="0" y="39300"/>
            <a:ext cx="8460432" cy="615553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ts val="0"/>
              </a:spcBef>
            </a:pPr>
            <a:r>
              <a:rPr lang="it-IT" sz="1700" kern="1200" dirty="0">
                <a:solidFill>
                  <a:srgbClr val="777777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PROCEDURA </a:t>
            </a:r>
            <a:r>
              <a:rPr lang="it-IT" sz="1700" kern="1200" dirty="0" smtClean="0">
                <a:solidFill>
                  <a:srgbClr val="777777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PR-AS-46-11  </a:t>
            </a:r>
            <a:r>
              <a:rPr lang="it-IT" sz="1700" kern="1200" dirty="0">
                <a:solidFill>
                  <a:srgbClr val="777777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- “Gestione </a:t>
            </a:r>
            <a:r>
              <a:rPr lang="it-IT" sz="1700" kern="1200" dirty="0" smtClean="0">
                <a:solidFill>
                  <a:srgbClr val="777777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dei Dispositivi </a:t>
            </a:r>
            <a:r>
              <a:rPr lang="it-IT" sz="1700" kern="1200" dirty="0">
                <a:solidFill>
                  <a:srgbClr val="777777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di </a:t>
            </a:r>
            <a:r>
              <a:rPr lang="it-IT" sz="1700" kern="1200" dirty="0" smtClean="0">
                <a:solidFill>
                  <a:srgbClr val="777777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Protezione Individuale (DPI) per </a:t>
            </a:r>
            <a:r>
              <a:rPr lang="it-IT" sz="1700" kern="1200" dirty="0">
                <a:solidFill>
                  <a:srgbClr val="777777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la prevenzione degli incidenti rilevanti”</a:t>
            </a:r>
          </a:p>
        </p:txBody>
      </p:sp>
    </p:spTree>
    <p:extLst>
      <p:ext uri="{BB962C8B-B14F-4D97-AF65-F5344CB8AC3E}">
        <p14:creationId xmlns:p14="http://schemas.microsoft.com/office/powerpoint/2010/main" val="1146925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magin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6136" y="1268760"/>
            <a:ext cx="2878003" cy="40073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cxnSp>
        <p:nvCxnSpPr>
          <p:cNvPr id="6" name="Connettore 1 6"/>
          <p:cNvCxnSpPr/>
          <p:nvPr/>
        </p:nvCxnSpPr>
        <p:spPr bwMode="auto">
          <a:xfrm>
            <a:off x="35496" y="836712"/>
            <a:ext cx="8496944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8" name="Diagramma 7"/>
          <p:cNvGraphicFramePr/>
          <p:nvPr>
            <p:extLst>
              <p:ext uri="{D42A27DB-BD31-4B8C-83A1-F6EECF244321}">
                <p14:modId xmlns:p14="http://schemas.microsoft.com/office/powerpoint/2010/main" val="2677323210"/>
              </p:ext>
            </p:extLst>
          </p:nvPr>
        </p:nvGraphicFramePr>
        <p:xfrm>
          <a:off x="179512" y="1124744"/>
          <a:ext cx="590465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itolo 1"/>
          <p:cNvSpPr>
            <a:spLocks noGrp="1"/>
          </p:cNvSpPr>
          <p:nvPr>
            <p:ph type="title"/>
          </p:nvPr>
        </p:nvSpPr>
        <p:spPr>
          <a:xfrm>
            <a:off x="0" y="39300"/>
            <a:ext cx="8460432" cy="615553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ts val="0"/>
              </a:spcBef>
            </a:pPr>
            <a:r>
              <a:rPr lang="it-IT" sz="1700" kern="1200" dirty="0">
                <a:solidFill>
                  <a:srgbClr val="777777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PROCEDURA </a:t>
            </a:r>
            <a:r>
              <a:rPr lang="it-IT" sz="1700" kern="1200" dirty="0" smtClean="0">
                <a:solidFill>
                  <a:srgbClr val="777777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PR-AS-46-11  </a:t>
            </a:r>
            <a:r>
              <a:rPr lang="it-IT" sz="1700" kern="1200" dirty="0">
                <a:solidFill>
                  <a:srgbClr val="777777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- “Gestione </a:t>
            </a:r>
            <a:r>
              <a:rPr lang="it-IT" sz="1700" kern="1200" dirty="0" smtClean="0">
                <a:solidFill>
                  <a:srgbClr val="777777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dei Dispositivi </a:t>
            </a:r>
            <a:r>
              <a:rPr lang="it-IT" sz="1700" kern="1200" dirty="0">
                <a:solidFill>
                  <a:srgbClr val="777777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di </a:t>
            </a:r>
            <a:r>
              <a:rPr lang="it-IT" sz="1700" kern="1200" dirty="0" smtClean="0">
                <a:solidFill>
                  <a:srgbClr val="777777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Protezione Individuale (DPI) per </a:t>
            </a:r>
            <a:r>
              <a:rPr lang="it-IT" sz="1700" kern="1200" dirty="0">
                <a:solidFill>
                  <a:srgbClr val="777777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la prevenzione degli incidenti rilevanti”</a:t>
            </a:r>
          </a:p>
        </p:txBody>
      </p:sp>
      <p:sp>
        <p:nvSpPr>
          <p:cNvPr id="12" name="Segnaposto numero diapositiva 1"/>
          <p:cNvSpPr>
            <a:spLocks noGrp="1"/>
          </p:cNvSpPr>
          <p:nvPr>
            <p:ph type="sldNum" sz="quarter" idx="4294967295"/>
          </p:nvPr>
        </p:nvSpPr>
        <p:spPr>
          <a:xfrm>
            <a:off x="8429652" y="641351"/>
            <a:ext cx="549248" cy="3968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it-IT" sz="2000" dirty="0" smtClean="0">
                <a:solidFill>
                  <a:schemeClr val="bg1"/>
                </a:solidFill>
              </a:rPr>
              <a:t>3</a:t>
            </a:r>
            <a:endParaRPr lang="it-IT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027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/>
          <p:cNvSpPr>
            <a:spLocks noGrp="1"/>
          </p:cNvSpPr>
          <p:nvPr>
            <p:ph type="title"/>
          </p:nvPr>
        </p:nvSpPr>
        <p:spPr>
          <a:xfrm>
            <a:off x="0" y="-6867"/>
            <a:ext cx="8460432" cy="7078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ts val="0"/>
              </a:spcBef>
            </a:pPr>
            <a:r>
              <a:rPr lang="it-IT" sz="2000" kern="1200" dirty="0">
                <a:solidFill>
                  <a:srgbClr val="777777"/>
                </a:solidFill>
                <a:latin typeface="Arial" panose="020B0604020202020204" pitchFamily="34" charset="0"/>
                <a:ea typeface="+mn-ea"/>
                <a:cs typeface="+mn-cs"/>
              </a:rPr>
              <a:t>PROCEDURA </a:t>
            </a:r>
            <a:r>
              <a:rPr lang="it-IT" sz="2000" kern="1200" dirty="0" smtClean="0">
                <a:solidFill>
                  <a:srgbClr val="777777"/>
                </a:solidFill>
                <a:latin typeface="Arial" panose="020B0604020202020204" pitchFamily="34" charset="0"/>
                <a:ea typeface="+mn-ea"/>
                <a:cs typeface="+mn-cs"/>
              </a:rPr>
              <a:t>PR-AS-46-11  </a:t>
            </a:r>
            <a:r>
              <a:rPr lang="it-IT" sz="2000" kern="1200" dirty="0">
                <a:solidFill>
                  <a:srgbClr val="777777"/>
                </a:solidFill>
                <a:latin typeface="Arial" panose="020B0604020202020204" pitchFamily="34" charset="0"/>
                <a:ea typeface="+mn-ea"/>
                <a:cs typeface="+mn-cs"/>
              </a:rPr>
              <a:t>- “Gestione </a:t>
            </a:r>
            <a:r>
              <a:rPr lang="it-IT" sz="2000" kern="1200" dirty="0" smtClean="0">
                <a:solidFill>
                  <a:srgbClr val="777777"/>
                </a:solidFill>
                <a:latin typeface="Arial" panose="020B0604020202020204" pitchFamily="34" charset="0"/>
                <a:ea typeface="+mn-ea"/>
                <a:cs typeface="+mn-cs"/>
              </a:rPr>
              <a:t>dei Dispositivi </a:t>
            </a:r>
            <a:r>
              <a:rPr lang="it-IT" sz="2000" kern="1200" dirty="0">
                <a:solidFill>
                  <a:srgbClr val="777777"/>
                </a:solidFill>
                <a:latin typeface="Arial" panose="020B0604020202020204" pitchFamily="34" charset="0"/>
                <a:ea typeface="+mn-ea"/>
                <a:cs typeface="+mn-cs"/>
              </a:rPr>
              <a:t>di </a:t>
            </a:r>
            <a:r>
              <a:rPr lang="it-IT" sz="2000" kern="1200" dirty="0" smtClean="0">
                <a:solidFill>
                  <a:srgbClr val="777777"/>
                </a:solidFill>
                <a:latin typeface="Arial" panose="020B0604020202020204" pitchFamily="34" charset="0"/>
                <a:ea typeface="+mn-ea"/>
                <a:cs typeface="+mn-cs"/>
              </a:rPr>
              <a:t>Protezione Individuale (DPI) per </a:t>
            </a:r>
            <a:r>
              <a:rPr lang="it-IT" sz="2000" kern="1200" dirty="0">
                <a:solidFill>
                  <a:srgbClr val="777777"/>
                </a:solidFill>
                <a:latin typeface="Arial" panose="020B0604020202020204" pitchFamily="34" charset="0"/>
                <a:ea typeface="+mn-ea"/>
                <a:cs typeface="+mn-cs"/>
              </a:rPr>
              <a:t>la prevenzione degli incidenti rilevanti”</a:t>
            </a:r>
          </a:p>
        </p:txBody>
      </p:sp>
      <p:cxnSp>
        <p:nvCxnSpPr>
          <p:cNvPr id="6" name="Connettore 1 4"/>
          <p:cNvCxnSpPr/>
          <p:nvPr/>
        </p:nvCxnSpPr>
        <p:spPr bwMode="auto">
          <a:xfrm>
            <a:off x="35496" y="836712"/>
            <a:ext cx="8496944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Freccia a destra 10"/>
          <p:cNvSpPr/>
          <p:nvPr/>
        </p:nvSpPr>
        <p:spPr bwMode="auto">
          <a:xfrm>
            <a:off x="3366120" y="2924944"/>
            <a:ext cx="1817948" cy="576064"/>
          </a:xfrm>
          <a:prstGeom prst="rightArrow">
            <a:avLst/>
          </a:prstGeom>
          <a:solidFill>
            <a:schemeClr val="accent5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3294112" y="3039487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cap="small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Criteri di scelta </a:t>
            </a:r>
            <a:endParaRPr lang="it-IT" sz="1400" cap="small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5256076" y="1616753"/>
            <a:ext cx="3801889" cy="3539430"/>
          </a:xfrm>
          <a:prstGeom prst="rect">
            <a:avLst/>
          </a:prstGeom>
          <a:ln w="19050">
            <a:solidFill>
              <a:schemeClr val="accent6">
                <a:lumMod val="50000"/>
              </a:schemeClr>
            </a:solidFill>
            <a:prstDash val="dashDot"/>
          </a:ln>
        </p:spPr>
        <p:txBody>
          <a:bodyPr wrap="square">
            <a:spAutoFit/>
          </a:bodyPr>
          <a:lstStyle/>
          <a:p>
            <a:pPr algn="just"/>
            <a:r>
              <a:rPr lang="it-IT" sz="1400" b="0" dirty="0" smtClean="0">
                <a:solidFill>
                  <a:schemeClr val="tx1"/>
                </a:solidFill>
                <a:latin typeface="Verdana" panose="020B0604030504040204" pitchFamily="34" charset="0"/>
              </a:rPr>
              <a:t>Nel processo di identificazione dei DPI, si tiene </a:t>
            </a:r>
            <a:r>
              <a:rPr lang="it-IT" sz="1400" b="0" dirty="0">
                <a:solidFill>
                  <a:schemeClr val="tx1"/>
                </a:solidFill>
                <a:latin typeface="Verdana" panose="020B0604030504040204" pitchFamily="34" charset="0"/>
              </a:rPr>
              <a:t>conto:</a:t>
            </a:r>
          </a:p>
          <a:p>
            <a:pPr marL="285750" indent="-285750" algn="just">
              <a:buFontTx/>
              <a:buChar char="-"/>
            </a:pPr>
            <a:r>
              <a:rPr lang="it-IT" sz="1400" dirty="0" smtClean="0">
                <a:solidFill>
                  <a:schemeClr val="tx1"/>
                </a:solidFill>
                <a:latin typeface="Verdana" panose="020B0604030504040204" pitchFamily="34" charset="0"/>
              </a:rPr>
              <a:t>dell’analisi </a:t>
            </a:r>
            <a:r>
              <a:rPr lang="it-IT" sz="1400" dirty="0">
                <a:solidFill>
                  <a:schemeClr val="tx1"/>
                </a:solidFill>
                <a:latin typeface="Verdana" panose="020B0604030504040204" pitchFamily="34" charset="0"/>
              </a:rPr>
              <a:t>di rischio </a:t>
            </a:r>
            <a:r>
              <a:rPr lang="it-IT" sz="1400" b="0" dirty="0">
                <a:solidFill>
                  <a:schemeClr val="tx1"/>
                </a:solidFill>
                <a:latin typeface="Verdana" panose="020B0604030504040204" pitchFamily="34" charset="0"/>
              </a:rPr>
              <a:t>scaturita nell’ambito del DVR ed in particolare dalle schede JSA, JSA/AC;</a:t>
            </a:r>
          </a:p>
          <a:p>
            <a:pPr marL="285750" indent="-285750" algn="just">
              <a:buFontTx/>
              <a:buChar char="-"/>
            </a:pPr>
            <a:r>
              <a:rPr lang="it-IT" sz="1400" dirty="0">
                <a:solidFill>
                  <a:schemeClr val="tx1"/>
                </a:solidFill>
                <a:latin typeface="Verdana" panose="020B0604030504040204" pitchFamily="34" charset="0"/>
              </a:rPr>
              <a:t>dell’identificazione degli scenari incidentali </a:t>
            </a:r>
            <a:r>
              <a:rPr lang="it-IT" sz="1400" b="0" dirty="0">
                <a:solidFill>
                  <a:schemeClr val="tx1"/>
                </a:solidFill>
                <a:latin typeface="Verdana" panose="020B0604030504040204" pitchFamily="34" charset="0"/>
              </a:rPr>
              <a:t>nel Rapporto di Sicurezza;</a:t>
            </a:r>
          </a:p>
          <a:p>
            <a:pPr marL="285750" indent="-285750" algn="just">
              <a:buFontTx/>
              <a:buChar char="-"/>
            </a:pPr>
            <a:r>
              <a:rPr lang="it-IT" sz="1400" dirty="0">
                <a:solidFill>
                  <a:schemeClr val="tx1"/>
                </a:solidFill>
                <a:latin typeface="Verdana" panose="020B0604030504040204" pitchFamily="34" charset="0"/>
              </a:rPr>
              <a:t>dell’analisi degli incidenti</a:t>
            </a:r>
            <a:r>
              <a:rPr lang="it-IT" sz="1400" b="0" dirty="0">
                <a:solidFill>
                  <a:schemeClr val="tx1"/>
                </a:solidFill>
                <a:latin typeface="Verdana" panose="020B0604030504040204" pitchFamily="34" charset="0"/>
              </a:rPr>
              <a:t>;</a:t>
            </a:r>
          </a:p>
          <a:p>
            <a:pPr marL="285750" indent="-285750" algn="just">
              <a:buFontTx/>
              <a:buChar char="-"/>
            </a:pPr>
            <a:r>
              <a:rPr lang="it-IT" sz="1400" b="0" dirty="0">
                <a:solidFill>
                  <a:schemeClr val="tx1"/>
                </a:solidFill>
                <a:latin typeface="Verdana" panose="020B0604030504040204" pitchFamily="34" charset="0"/>
              </a:rPr>
              <a:t>dell’individuazione dei riferimenti normativi e degli </a:t>
            </a:r>
            <a:r>
              <a:rPr lang="it-IT" sz="1400" dirty="0">
                <a:solidFill>
                  <a:schemeClr val="tx1"/>
                </a:solidFill>
                <a:latin typeface="Verdana" panose="020B0604030504040204" pitchFamily="34" charset="0"/>
              </a:rPr>
              <a:t>standard di buona tecnica;</a:t>
            </a:r>
          </a:p>
          <a:p>
            <a:pPr marL="285750" indent="-285750" algn="just">
              <a:buFontTx/>
              <a:buChar char="-"/>
            </a:pPr>
            <a:r>
              <a:rPr lang="it-IT" sz="1400" dirty="0">
                <a:solidFill>
                  <a:schemeClr val="tx1"/>
                </a:solidFill>
                <a:latin typeface="Verdana" panose="020B0604030504040204" pitchFamily="34" charset="0"/>
              </a:rPr>
              <a:t>della valutazione di eventuali modifiche </a:t>
            </a:r>
            <a:r>
              <a:rPr lang="it-IT" sz="1400" b="0" dirty="0">
                <a:solidFill>
                  <a:schemeClr val="tx1"/>
                </a:solidFill>
                <a:latin typeface="Verdana" panose="020B0604030504040204" pitchFamily="34" charset="0"/>
              </a:rPr>
              <a:t>in relazione all’aggiornamento continuo del livello di </a:t>
            </a:r>
            <a:r>
              <a:rPr lang="it-IT" sz="1400" b="0" dirty="0" smtClean="0">
                <a:solidFill>
                  <a:schemeClr val="tx1"/>
                </a:solidFill>
                <a:latin typeface="Verdana" panose="020B0604030504040204" pitchFamily="34" charset="0"/>
              </a:rPr>
              <a:t>rischio</a:t>
            </a:r>
            <a:endParaRPr lang="it-IT" sz="1400" b="0" dirty="0">
              <a:solidFill>
                <a:schemeClr val="tx1"/>
              </a:solidFill>
              <a:latin typeface="Verdana" panose="020B0604030504040204" pitchFamily="34" charset="0"/>
            </a:endParaRPr>
          </a:p>
        </p:txBody>
      </p:sp>
      <p:pic>
        <p:nvPicPr>
          <p:cNvPr id="15" name="Immagin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508" y="1529839"/>
            <a:ext cx="3096344" cy="36300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Segnaposto numero diapositiva 1"/>
          <p:cNvSpPr>
            <a:spLocks noGrp="1"/>
          </p:cNvSpPr>
          <p:nvPr>
            <p:ph type="sldNum" sz="quarter" idx="4294967295"/>
          </p:nvPr>
        </p:nvSpPr>
        <p:spPr>
          <a:xfrm>
            <a:off x="8429652" y="641351"/>
            <a:ext cx="549248" cy="3968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it-IT" sz="2000" dirty="0" smtClean="0">
                <a:solidFill>
                  <a:schemeClr val="bg1"/>
                </a:solidFill>
              </a:rPr>
              <a:t>4</a:t>
            </a:r>
            <a:endParaRPr lang="it-IT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243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4294967295"/>
          </p:nvPr>
        </p:nvSpPr>
        <p:spPr>
          <a:xfrm>
            <a:off x="8429652" y="603233"/>
            <a:ext cx="555974" cy="3968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it-IT" dirty="0" smtClean="0"/>
              <a:t>5</a:t>
            </a:r>
            <a:endParaRPr lang="it-IT" dirty="0"/>
          </a:p>
        </p:txBody>
      </p:sp>
      <p:sp>
        <p:nvSpPr>
          <p:cNvPr id="8" name="Rectangle 7"/>
          <p:cNvSpPr/>
          <p:nvPr/>
        </p:nvSpPr>
        <p:spPr bwMode="auto">
          <a:xfrm>
            <a:off x="137991" y="2966729"/>
            <a:ext cx="2613366" cy="630621"/>
          </a:xfrm>
          <a:prstGeom prst="rect">
            <a:avLst/>
          </a:prstGeom>
          <a:ln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Allegati procedura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137991" y="3597350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 smtClean="0">
                <a:solidFill>
                  <a:schemeClr val="tx1"/>
                </a:solidFill>
                <a:latin typeface="+mj-lt"/>
              </a:rPr>
              <a:t>Caratteristiche</a:t>
            </a:r>
          </a:p>
          <a:p>
            <a:pPr eaLnBrk="0" hangingPunct="0"/>
            <a:r>
              <a:rPr lang="it-IT" sz="1600" b="0" cap="small" dirty="0" smtClean="0">
                <a:solidFill>
                  <a:schemeClr val="tx1"/>
                </a:solidFill>
                <a:latin typeface="+mj-lt"/>
              </a:rPr>
              <a:t>Calzature ad elevato comfort</a:t>
            </a:r>
            <a:endParaRPr lang="it-IT" sz="1600" b="0" cap="small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137990" y="4227971"/>
            <a:ext cx="2849833" cy="71319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1600" b="0" cap="small" dirty="0" smtClean="0">
                <a:solidFill>
                  <a:schemeClr val="tx1"/>
                </a:solidFill>
                <a:latin typeface="+mj-lt"/>
              </a:rPr>
              <a:t>Caratteristiche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1600" b="0" cap="small" dirty="0" smtClean="0">
                <a:solidFill>
                  <a:schemeClr val="tx1"/>
                </a:solidFill>
                <a:latin typeface="+mj-lt"/>
              </a:rPr>
              <a:t>Maschera di fuga a boccaglio</a:t>
            </a:r>
            <a:endParaRPr lang="it-IT" sz="1600" b="0" cap="small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137991" y="4858592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1600" b="0" cap="small" dirty="0">
                <a:solidFill>
                  <a:schemeClr val="tx1"/>
                </a:solidFill>
                <a:latin typeface="+mj-lt"/>
              </a:rPr>
              <a:t>Caratteristiche </a:t>
            </a:r>
            <a:r>
              <a:rPr lang="it-IT" sz="1600" b="0" cap="small" dirty="0" smtClean="0">
                <a:solidFill>
                  <a:schemeClr val="tx1"/>
                </a:solidFill>
                <a:latin typeface="+mj-lt"/>
              </a:rPr>
              <a:t>Elmetto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1600" b="0" cap="small" dirty="0" smtClean="0">
                <a:solidFill>
                  <a:schemeClr val="tx1"/>
                </a:solidFill>
                <a:latin typeface="+mj-lt"/>
              </a:rPr>
              <a:t>con </a:t>
            </a:r>
            <a:r>
              <a:rPr lang="it-IT" sz="1600" b="0" cap="small" dirty="0">
                <a:solidFill>
                  <a:schemeClr val="tx1"/>
                </a:solidFill>
                <a:latin typeface="+mj-lt"/>
              </a:rPr>
              <a:t>visiera integrata</a:t>
            </a:r>
          </a:p>
        </p:txBody>
      </p:sp>
      <p:sp>
        <p:nvSpPr>
          <p:cNvPr id="3" name="Rettangolo 2"/>
          <p:cNvSpPr/>
          <p:nvPr/>
        </p:nvSpPr>
        <p:spPr bwMode="auto">
          <a:xfrm>
            <a:off x="2655736" y="1220536"/>
            <a:ext cx="6380760" cy="485778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1168400" lvl="3" indent="-266700" eaLnBrk="0" hangingPunct="0">
              <a:tabLst>
                <a:tab pos="1435100" algn="l"/>
                <a:tab pos="1524000" algn="l"/>
              </a:tabLst>
            </a:pPr>
            <a:endParaRPr lang="it-IT" sz="1600" b="0" dirty="0" smtClean="0">
              <a:solidFill>
                <a:srgbClr val="000000"/>
              </a:solidFill>
              <a:latin typeface="+mj-lt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137991" y="2336107"/>
            <a:ext cx="2613366" cy="63062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  <a:reflection stA="52000" endA="300" endPos="6000" dir="5400000" sy="-100000" algn="bl" rotWithShape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600" b="0" i="0" u="none" strike="noStrike" cap="small" normalizeH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Elenco DPI standard</a:t>
            </a:r>
          </a:p>
        </p:txBody>
      </p:sp>
      <p:sp>
        <p:nvSpPr>
          <p:cNvPr id="17" name="CasellaDiTesto 16"/>
          <p:cNvSpPr txBox="1"/>
          <p:nvPr/>
        </p:nvSpPr>
        <p:spPr>
          <a:xfrm>
            <a:off x="138082" y="3022601"/>
            <a:ext cx="2076464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1600" b="0" cap="small" dirty="0" smtClean="0">
                <a:solidFill>
                  <a:schemeClr val="tx1"/>
                </a:solidFill>
                <a:latin typeface="+mj-lt"/>
              </a:rPr>
              <a:t>Caratteristiche Tuta e Camicia trivalente</a:t>
            </a:r>
            <a:endParaRPr lang="it-IT" sz="1600" b="0" cap="small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18" name="Connettore 1 17"/>
          <p:cNvCxnSpPr/>
          <p:nvPr/>
        </p:nvCxnSpPr>
        <p:spPr bwMode="auto">
          <a:xfrm rot="5400000">
            <a:off x="-142114" y="3286920"/>
            <a:ext cx="571504" cy="1588"/>
          </a:xfrm>
          <a:prstGeom prst="line">
            <a:avLst/>
          </a:prstGeom>
          <a:ln w="22225"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6" name="Gruppo 15"/>
          <p:cNvGrpSpPr/>
          <p:nvPr/>
        </p:nvGrpSpPr>
        <p:grpSpPr>
          <a:xfrm>
            <a:off x="2751307" y="1388495"/>
            <a:ext cx="6216885" cy="4638160"/>
            <a:chOff x="738014" y="1485939"/>
            <a:chExt cx="7436247" cy="4959913"/>
          </a:xfrm>
        </p:grpSpPr>
        <p:sp>
          <p:nvSpPr>
            <p:cNvPr id="19" name="Rettangolo 18"/>
            <p:cNvSpPr/>
            <p:nvPr/>
          </p:nvSpPr>
          <p:spPr>
            <a:xfrm>
              <a:off x="738014" y="1485939"/>
              <a:ext cx="7436247" cy="4959913"/>
            </a:xfrm>
            <a:prstGeom prst="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it-IT" sz="140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DPI obbligatori nelle AREE OPERATIVE</a:t>
              </a:r>
            </a:p>
            <a:p>
              <a:pPr marL="285750" indent="-285750" algn="just">
                <a:lnSpc>
                  <a:spcPct val="150000"/>
                </a:lnSpc>
                <a:buFont typeface="Wingdings" pitchFamily="2" charset="2"/>
                <a:buChar char="Ø"/>
              </a:pPr>
              <a:r>
                <a:rPr lang="it-IT" sz="1400" b="0" dirty="0">
                  <a:solidFill>
                    <a:schemeClr val="accent5">
                      <a:lumMod val="2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Tuta Trivalente (Ignifuga – Antiacido – Antistatica</a:t>
              </a:r>
              <a:r>
                <a:rPr lang="it-IT" sz="1400" b="0" dirty="0" smtClean="0">
                  <a:solidFill>
                    <a:schemeClr val="accent5">
                      <a:lumMod val="2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) invernale/estiva</a:t>
              </a:r>
              <a:endParaRPr lang="it-IT" sz="1400" b="0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marL="285750" indent="-285750" algn="just">
                <a:lnSpc>
                  <a:spcPct val="150000"/>
                </a:lnSpc>
                <a:buFont typeface="Wingdings" pitchFamily="2" charset="2"/>
                <a:buChar char="Ø"/>
              </a:pPr>
              <a:r>
                <a:rPr lang="it-IT" sz="1400" b="0" dirty="0">
                  <a:solidFill>
                    <a:schemeClr val="accent5">
                      <a:lumMod val="2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Camicia </a:t>
              </a:r>
              <a:r>
                <a:rPr lang="it-IT" sz="1400" b="0" dirty="0" smtClean="0">
                  <a:solidFill>
                    <a:schemeClr val="accent5">
                      <a:lumMod val="2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 lavoro trivalente </a:t>
              </a:r>
              <a:r>
                <a:rPr lang="it-IT" sz="1400" b="0" dirty="0">
                  <a:solidFill>
                    <a:schemeClr val="accent5">
                      <a:lumMod val="2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(Ignifuga – Antiacido – Antistatica)</a:t>
              </a:r>
            </a:p>
            <a:p>
              <a:pPr marL="285750" indent="-285750" algn="just">
                <a:lnSpc>
                  <a:spcPct val="150000"/>
                </a:lnSpc>
                <a:buFont typeface="Wingdings" pitchFamily="2" charset="2"/>
                <a:buChar char="Ø"/>
              </a:pPr>
              <a:r>
                <a:rPr lang="it-IT" sz="1400" b="0" dirty="0" smtClean="0">
                  <a:solidFill>
                    <a:schemeClr val="accent5">
                      <a:lumMod val="2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Maglione/eskimo </a:t>
              </a:r>
              <a:r>
                <a:rPr lang="it-IT" sz="1400" b="0" dirty="0">
                  <a:solidFill>
                    <a:schemeClr val="accent5">
                      <a:lumMod val="2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trivalenti</a:t>
              </a:r>
            </a:p>
            <a:p>
              <a:pPr marL="285750" indent="-285750" algn="just">
                <a:lnSpc>
                  <a:spcPct val="150000"/>
                </a:lnSpc>
                <a:buFont typeface="Wingdings" pitchFamily="2" charset="2"/>
                <a:buChar char="Ø"/>
              </a:pPr>
              <a:r>
                <a:rPr lang="it-IT" sz="1400" b="0" dirty="0" smtClean="0">
                  <a:solidFill>
                    <a:schemeClr val="accent5">
                      <a:lumMod val="2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Elmetto</a:t>
              </a:r>
            </a:p>
            <a:p>
              <a:pPr marL="285750" indent="-285750" algn="just">
                <a:lnSpc>
                  <a:spcPct val="150000"/>
                </a:lnSpc>
                <a:buFont typeface="Wingdings" pitchFamily="2" charset="2"/>
                <a:buChar char="Ø"/>
              </a:pPr>
              <a:r>
                <a:rPr lang="it-IT" sz="1400" b="0" dirty="0" err="1" smtClean="0">
                  <a:solidFill>
                    <a:schemeClr val="accent5">
                      <a:lumMod val="2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Semimaschera</a:t>
              </a:r>
              <a:r>
                <a:rPr lang="it-IT" sz="1400" b="0" dirty="0" smtClean="0">
                  <a:solidFill>
                    <a:schemeClr val="accent5">
                      <a:lumMod val="2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 </a:t>
              </a:r>
              <a:r>
                <a:rPr lang="it-IT" sz="1400" b="0" dirty="0">
                  <a:solidFill>
                    <a:schemeClr val="accent5">
                      <a:lumMod val="2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di emergenza con filtro polivalente/cappuccio di </a:t>
              </a:r>
              <a:r>
                <a:rPr lang="it-IT" sz="1400" b="0" dirty="0" smtClean="0">
                  <a:solidFill>
                    <a:schemeClr val="accent5">
                      <a:lumMod val="2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fuga </a:t>
              </a:r>
              <a:r>
                <a:rPr lang="it-IT" sz="1400" b="0" dirty="0">
                  <a:solidFill>
                    <a:schemeClr val="accent5">
                      <a:lumMod val="2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(al seguito </a:t>
              </a:r>
              <a:r>
                <a:rPr lang="it-IT" sz="1400" b="0" dirty="0" smtClean="0">
                  <a:solidFill>
                    <a:schemeClr val="accent5">
                      <a:lumMod val="2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)</a:t>
              </a:r>
              <a:endParaRPr lang="it-IT" sz="1400" b="0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marL="285750" indent="-285750" algn="just">
                <a:lnSpc>
                  <a:spcPct val="150000"/>
                </a:lnSpc>
                <a:buFont typeface="Wingdings" pitchFamily="2" charset="2"/>
                <a:buChar char="Ø"/>
              </a:pPr>
              <a:r>
                <a:rPr lang="it-IT" sz="1400" b="0" dirty="0" smtClean="0">
                  <a:solidFill>
                    <a:schemeClr val="accent5">
                      <a:lumMod val="2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Occhiali </a:t>
              </a:r>
              <a:r>
                <a:rPr lang="it-IT" sz="1400" b="0" dirty="0">
                  <a:solidFill>
                    <a:schemeClr val="accent5">
                      <a:lumMod val="2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di sicurezza (protezione generica</a:t>
              </a:r>
              <a:r>
                <a:rPr lang="it-IT" sz="1400" b="0" dirty="0" smtClean="0">
                  <a:solidFill>
                    <a:schemeClr val="accent5">
                      <a:lumMod val="2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)</a:t>
              </a:r>
            </a:p>
            <a:p>
              <a:pPr marL="285750" indent="-285750" algn="just">
                <a:lnSpc>
                  <a:spcPct val="150000"/>
                </a:lnSpc>
                <a:buFont typeface="Wingdings" pitchFamily="2" charset="2"/>
                <a:buChar char="Ø"/>
              </a:pPr>
              <a:r>
                <a:rPr lang="it-IT" sz="1400" b="0" dirty="0" smtClean="0">
                  <a:solidFill>
                    <a:schemeClr val="accent5">
                      <a:lumMod val="2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Scarpe </a:t>
              </a:r>
              <a:r>
                <a:rPr lang="it-IT" sz="1400" b="0" dirty="0">
                  <a:solidFill>
                    <a:schemeClr val="accent5">
                      <a:lumMod val="2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di </a:t>
              </a:r>
              <a:r>
                <a:rPr lang="it-IT" sz="1400" b="0" dirty="0" smtClean="0">
                  <a:solidFill>
                    <a:schemeClr val="accent5">
                      <a:lumMod val="2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sicurezza</a:t>
              </a:r>
            </a:p>
            <a:p>
              <a:pPr marL="285750" indent="-285750" algn="just">
                <a:lnSpc>
                  <a:spcPct val="150000"/>
                </a:lnSpc>
                <a:buFont typeface="Wingdings" pitchFamily="2" charset="2"/>
                <a:buChar char="Ø"/>
              </a:pPr>
              <a:r>
                <a:rPr lang="it-IT" sz="1400" b="0" dirty="0" err="1" smtClean="0">
                  <a:solidFill>
                    <a:schemeClr val="accent5">
                      <a:lumMod val="2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Otoprotettori</a:t>
              </a:r>
              <a:r>
                <a:rPr lang="it-IT" sz="1400" b="0" dirty="0" smtClean="0">
                  <a:solidFill>
                    <a:schemeClr val="accent5">
                      <a:lumMod val="2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/cuffie </a:t>
              </a:r>
              <a:r>
                <a:rPr lang="it-IT" sz="1400" b="0" dirty="0">
                  <a:solidFill>
                    <a:schemeClr val="accent5">
                      <a:lumMod val="2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antirumore (al seguito e da indossare nelle aree segnalate da </a:t>
              </a:r>
              <a:r>
                <a:rPr lang="it-IT" sz="1400" b="0" dirty="0" smtClean="0">
                  <a:solidFill>
                    <a:schemeClr val="accent5">
                      <a:lumMod val="2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apposita cartellonistica)</a:t>
              </a:r>
            </a:p>
            <a:p>
              <a:pPr marL="285750" indent="-285750" algn="just">
                <a:lnSpc>
                  <a:spcPct val="150000"/>
                </a:lnSpc>
                <a:buFont typeface="Wingdings" pitchFamily="2" charset="2"/>
                <a:buChar char="Ø"/>
              </a:pPr>
              <a:r>
                <a:rPr lang="it-IT" sz="1400" b="0" dirty="0" smtClean="0">
                  <a:solidFill>
                    <a:schemeClr val="accent5">
                      <a:lumMod val="2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Mascherina </a:t>
              </a:r>
              <a:r>
                <a:rPr lang="it-IT" sz="1400" b="0" dirty="0">
                  <a:solidFill>
                    <a:schemeClr val="accent5">
                      <a:lumMod val="2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antipolvere tipo FFp3 (al seguito, da indossare in caso di necessità</a:t>
              </a:r>
              <a:r>
                <a:rPr lang="it-IT" sz="1400" b="0" dirty="0" smtClean="0">
                  <a:solidFill>
                    <a:schemeClr val="accent5">
                      <a:lumMod val="2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)</a:t>
              </a:r>
              <a:endParaRPr lang="it-IT" sz="1400" b="0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pic>
          <p:nvPicPr>
            <p:cNvPr id="24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0061" y="3965896"/>
              <a:ext cx="1610588" cy="8052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5" name="Titolo 1"/>
          <p:cNvSpPr txBox="1">
            <a:spLocks/>
          </p:cNvSpPr>
          <p:nvPr/>
        </p:nvSpPr>
        <p:spPr>
          <a:xfrm>
            <a:off x="0" y="-6867"/>
            <a:ext cx="84604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9pPr>
          </a:lstStyle>
          <a:p>
            <a:pPr eaLnBrk="1" hangingPunct="1">
              <a:spcBef>
                <a:spcPts val="0"/>
              </a:spcBef>
            </a:pPr>
            <a:r>
              <a:rPr lang="it-IT" sz="2000" kern="1200" smtClean="0">
                <a:solidFill>
                  <a:srgbClr val="777777"/>
                </a:solidFill>
                <a:latin typeface="Arial" panose="020B0604020202020204" pitchFamily="34" charset="0"/>
                <a:ea typeface="+mn-ea"/>
                <a:cs typeface="+mn-cs"/>
              </a:rPr>
              <a:t>PROCEDURA PR-AS-46-11  - “Gestione dei Dispositivi di Protezione Individuale (DPI) per la prevenzione degli incidenti rilevanti”</a:t>
            </a:r>
            <a:endParaRPr lang="it-IT" sz="2000" kern="1200" dirty="0">
              <a:solidFill>
                <a:srgbClr val="777777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cxnSp>
        <p:nvCxnSpPr>
          <p:cNvPr id="26" name="Connettore 1 4"/>
          <p:cNvCxnSpPr/>
          <p:nvPr/>
        </p:nvCxnSpPr>
        <p:spPr bwMode="auto">
          <a:xfrm>
            <a:off x="35496" y="836712"/>
            <a:ext cx="8496944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Rectangle 10"/>
          <p:cNvSpPr/>
          <p:nvPr/>
        </p:nvSpPr>
        <p:spPr bwMode="auto">
          <a:xfrm>
            <a:off x="137991" y="5489213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Caratteristiche </a:t>
            </a:r>
            <a:r>
              <a:rPr lang="it-IT" sz="1600" b="0" cap="small" dirty="0" smtClean="0">
                <a:solidFill>
                  <a:schemeClr val="tx1"/>
                </a:solidFill>
              </a:rPr>
              <a:t>occhiali sotto maschera </a:t>
            </a:r>
            <a:r>
              <a:rPr lang="it-IT" sz="1600" b="0" cap="small" dirty="0" err="1" smtClean="0">
                <a:solidFill>
                  <a:schemeClr val="tx1"/>
                </a:solidFill>
              </a:rPr>
              <a:t>autoprotettori</a:t>
            </a:r>
            <a:endParaRPr lang="it-IT" sz="1600" b="0" cap="small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454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0"/>
          <p:cNvSpPr/>
          <p:nvPr/>
        </p:nvSpPr>
        <p:spPr bwMode="auto">
          <a:xfrm>
            <a:off x="137991" y="5518806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Caratteristiche </a:t>
            </a:r>
            <a:r>
              <a:rPr lang="it-IT" sz="1600" b="0" cap="small" dirty="0" smtClean="0">
                <a:solidFill>
                  <a:schemeClr val="tx1"/>
                </a:solidFill>
              </a:rPr>
              <a:t>occhiali sotto maschera </a:t>
            </a:r>
            <a:r>
              <a:rPr lang="it-IT" sz="1600" b="0" cap="small" dirty="0" err="1" smtClean="0">
                <a:solidFill>
                  <a:schemeClr val="tx1"/>
                </a:solidFill>
              </a:rPr>
              <a:t>autoprotettore</a:t>
            </a:r>
            <a:endParaRPr lang="it-IT" sz="1600" b="0" cap="small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137991" y="2343252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1600" b="0" cap="small" dirty="0">
                <a:solidFill>
                  <a:schemeClr val="tx1"/>
                </a:solidFill>
                <a:latin typeface="+mj-lt"/>
              </a:rPr>
              <a:t>Elenco DPI standard</a:t>
            </a:r>
          </a:p>
        </p:txBody>
      </p:sp>
      <p:sp>
        <p:nvSpPr>
          <p:cNvPr id="2" name="Segnaposto numero diapositiva 1"/>
          <p:cNvSpPr>
            <a:spLocks noGrp="1"/>
          </p:cNvSpPr>
          <p:nvPr>
            <p:ph type="sldNum" sz="quarter" idx="4294967295"/>
          </p:nvPr>
        </p:nvSpPr>
        <p:spPr>
          <a:xfrm>
            <a:off x="8429652" y="641351"/>
            <a:ext cx="549248" cy="3968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it-IT" dirty="0" smtClean="0"/>
              <a:t>6</a:t>
            </a:r>
            <a:endParaRPr lang="it-IT" dirty="0"/>
          </a:p>
        </p:txBody>
      </p:sp>
      <p:sp>
        <p:nvSpPr>
          <p:cNvPr id="9" name="Rectangle 8"/>
          <p:cNvSpPr/>
          <p:nvPr/>
        </p:nvSpPr>
        <p:spPr bwMode="auto">
          <a:xfrm>
            <a:off x="137991" y="3604495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Caratteristiche</a:t>
            </a:r>
          </a:p>
          <a:p>
            <a:pPr eaLnBrk="0" hangingPunct="0"/>
            <a:r>
              <a:rPr lang="it-IT" sz="1600" b="0" cap="small" dirty="0" smtClean="0">
                <a:solidFill>
                  <a:schemeClr val="tx1"/>
                </a:solidFill>
              </a:rPr>
              <a:t>Calzature ad elevato</a:t>
            </a:r>
          </a:p>
          <a:p>
            <a:pPr eaLnBrk="0" hangingPunct="0"/>
            <a:r>
              <a:rPr lang="it-IT" sz="1600" b="0" cap="small" dirty="0" smtClean="0">
                <a:solidFill>
                  <a:schemeClr val="tx1"/>
                </a:solidFill>
              </a:rPr>
              <a:t>comfort</a:t>
            </a:r>
            <a:endParaRPr lang="it-IT" sz="1600" b="0" cap="small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137991" y="4235116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Caratteristiche</a:t>
            </a:r>
          </a:p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Maschera di fuga </a:t>
            </a:r>
            <a:r>
              <a:rPr lang="it-IT" sz="1600" b="0" cap="small" dirty="0" smtClean="0">
                <a:solidFill>
                  <a:schemeClr val="tx1"/>
                </a:solidFill>
              </a:rPr>
              <a:t>a</a:t>
            </a:r>
          </a:p>
          <a:p>
            <a:pPr eaLnBrk="0" hangingPunct="0"/>
            <a:r>
              <a:rPr lang="it-IT" sz="1600" b="0" cap="small" dirty="0" smtClean="0">
                <a:solidFill>
                  <a:schemeClr val="tx1"/>
                </a:solidFill>
              </a:rPr>
              <a:t>boccaglio</a:t>
            </a:r>
            <a:endParaRPr lang="it-IT" sz="1600" b="0" cap="small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137991" y="4865737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Caratteristiche Elmetto</a:t>
            </a:r>
          </a:p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con visiera integrata</a:t>
            </a:r>
          </a:p>
        </p:txBody>
      </p:sp>
      <p:sp>
        <p:nvSpPr>
          <p:cNvPr id="3" name="Rettangolo 2"/>
          <p:cNvSpPr/>
          <p:nvPr/>
        </p:nvSpPr>
        <p:spPr bwMode="auto">
          <a:xfrm>
            <a:off x="2264302" y="1055221"/>
            <a:ext cx="6879698" cy="5143537"/>
          </a:xfrm>
          <a:prstGeom prst="rect">
            <a:avLst/>
          </a:prstGeom>
          <a:ln w="19050"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just">
              <a:lnSpc>
                <a:spcPct val="150000"/>
              </a:lnSpc>
            </a:pPr>
            <a:r>
              <a:rPr lang="it-IT" sz="1400" cap="small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L’abbigliamento trivalente</a:t>
            </a:r>
            <a:r>
              <a:rPr lang="it-IT" sz="1400" dirty="0">
                <a:latin typeface="Verdana" panose="020B0604030504040204" pitchFamily="34" charset="0"/>
                <a:ea typeface="Verdana" panose="020B0604030504040204" pitchFamily="34" charset="0"/>
              </a:rPr>
              <a:t> </a:t>
            </a:r>
            <a:r>
              <a:rPr lang="it-IT" sz="1400" b="0" dirty="0">
                <a:latin typeface="Verdana" panose="020B0604030504040204" pitchFamily="34" charset="0"/>
                <a:ea typeface="Verdana" panose="020B0604030504040204" pitchFamily="34" charset="0"/>
              </a:rPr>
              <a:t>è realizzato con una tipologia di tessuto che ha tre caratteristiche specifiche: 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it-IT" sz="1400" cap="small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È ignifugo</a:t>
            </a:r>
            <a:r>
              <a:rPr lang="it-IT" sz="1400" b="0" dirty="0">
                <a:latin typeface="Verdana" panose="020B0604030504040204" pitchFamily="34" charset="0"/>
                <a:ea typeface="Verdana" panose="020B0604030504040204" pitchFamily="34" charset="0"/>
              </a:rPr>
              <a:t>: garantisce protezione contro il calore e la </a:t>
            </a:r>
            <a:r>
              <a:rPr lang="it-IT" sz="1400" b="0" dirty="0" smtClean="0">
                <a:latin typeface="Verdana" panose="020B0604030504040204" pitchFamily="34" charset="0"/>
                <a:ea typeface="Verdana" panose="020B0604030504040204" pitchFamily="34" charset="0"/>
              </a:rPr>
              <a:t>fiamma</a:t>
            </a:r>
            <a:endParaRPr lang="it-IT" sz="1400" b="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it-IT" sz="1400" cap="small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È antiacido</a:t>
            </a:r>
            <a:r>
              <a:rPr lang="it-IT" sz="1400" b="0" dirty="0">
                <a:latin typeface="Verdana" panose="020B0604030504040204" pitchFamily="34" charset="0"/>
                <a:ea typeface="Verdana" panose="020B0604030504040204" pitchFamily="34" charset="0"/>
              </a:rPr>
              <a:t>: protegge dall'esposizione di agenti chimici </a:t>
            </a:r>
            <a:r>
              <a:rPr lang="it-IT" sz="1400" b="0" dirty="0" smtClean="0">
                <a:latin typeface="Verdana" panose="020B0604030504040204" pitchFamily="34" charset="0"/>
                <a:ea typeface="Verdana" panose="020B0604030504040204" pitchFamily="34" charset="0"/>
              </a:rPr>
              <a:t>liquidi</a:t>
            </a:r>
            <a:endParaRPr lang="it-IT" sz="1400" b="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q"/>
              <a:tabLst>
                <a:tab pos="447675" algn="l"/>
              </a:tabLst>
            </a:pPr>
            <a:r>
              <a:rPr lang="it-IT" sz="1400" cap="small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È antistatico</a:t>
            </a:r>
            <a:r>
              <a:rPr lang="it-IT" sz="1400" b="0" dirty="0">
                <a:latin typeface="Verdana" panose="020B0604030504040204" pitchFamily="34" charset="0"/>
                <a:ea typeface="Verdana" panose="020B0604030504040204" pitchFamily="34" charset="0"/>
              </a:rPr>
              <a:t>: garantisce la dissipazione delle cariche elettrostatiche</a:t>
            </a:r>
          </a:p>
          <a:p>
            <a:pPr algn="just">
              <a:lnSpc>
                <a:spcPct val="150000"/>
              </a:lnSpc>
            </a:pPr>
            <a:endParaRPr lang="it-IT" sz="1600" b="0" dirty="0"/>
          </a:p>
          <a:p>
            <a:pPr algn="just" defTabSz="895350" eaLnBrk="0" hangingPunct="0">
              <a:spcBef>
                <a:spcPts val="0"/>
              </a:spcBef>
              <a:spcAft>
                <a:spcPts val="0"/>
              </a:spcAft>
            </a:pPr>
            <a:endParaRPr lang="it-IT" sz="1600" b="0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37991" y="2973874"/>
            <a:ext cx="2613366" cy="63062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it-IT" altLang="it-IT" sz="1600" b="0" cap="small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Caratteristiche Tuta e Camicia Trivalente</a:t>
            </a:r>
            <a:endParaRPr lang="it-IT" sz="1600" b="0" cap="small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" name="Titolo 1"/>
          <p:cNvSpPr txBox="1">
            <a:spLocks/>
          </p:cNvSpPr>
          <p:nvPr/>
        </p:nvSpPr>
        <p:spPr>
          <a:xfrm>
            <a:off x="0" y="-6867"/>
            <a:ext cx="84604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9pPr>
          </a:lstStyle>
          <a:p>
            <a:pPr eaLnBrk="1" hangingPunct="1">
              <a:spcBef>
                <a:spcPts val="0"/>
              </a:spcBef>
            </a:pPr>
            <a:r>
              <a:rPr lang="it-IT" sz="2000" kern="1200" smtClean="0">
                <a:solidFill>
                  <a:srgbClr val="777777"/>
                </a:solidFill>
                <a:latin typeface="Arial" panose="020B0604020202020204" pitchFamily="34" charset="0"/>
                <a:ea typeface="+mn-ea"/>
                <a:cs typeface="+mn-cs"/>
              </a:rPr>
              <a:t>PROCEDURA PR-AS-46-11  - “Gestione dei Dispositivi di Protezione Individuale (DPI) per la prevenzione degli incidenti rilevanti”</a:t>
            </a:r>
            <a:endParaRPr lang="it-IT" sz="2000" kern="1200" dirty="0">
              <a:solidFill>
                <a:srgbClr val="777777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cxnSp>
        <p:nvCxnSpPr>
          <p:cNvPr id="25" name="Connettore 1 4"/>
          <p:cNvCxnSpPr/>
          <p:nvPr/>
        </p:nvCxnSpPr>
        <p:spPr bwMode="auto">
          <a:xfrm>
            <a:off x="35496" y="836712"/>
            <a:ext cx="8496944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6" name="Rettangolo 25"/>
          <p:cNvSpPr/>
          <p:nvPr/>
        </p:nvSpPr>
        <p:spPr>
          <a:xfrm>
            <a:off x="5078952" y="2866964"/>
            <a:ext cx="3610389" cy="1384995"/>
          </a:xfrm>
          <a:prstGeom prst="rect">
            <a:avLst/>
          </a:prstGeom>
          <a:ln w="28575">
            <a:solidFill>
              <a:schemeClr val="accent5">
                <a:lumMod val="25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 algn="just" defTabSz="895350"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it-IT" sz="1400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Le caratteristiche </a:t>
            </a:r>
            <a:r>
              <a:rPr lang="it-IT" sz="1400" cap="small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“trivalenti” </a:t>
            </a:r>
            <a:r>
              <a:rPr lang="it-IT" sz="1400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sono certificate da specifiche </a:t>
            </a:r>
            <a:r>
              <a:rPr lang="it-IT" sz="1400" cap="small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norme tecniche UNI EN</a:t>
            </a:r>
            <a:r>
              <a:rPr lang="it-IT" sz="1400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come riportate nelle etichette degli indumenti</a:t>
            </a:r>
          </a:p>
        </p:txBody>
      </p:sp>
      <p:pic>
        <p:nvPicPr>
          <p:cNvPr id="15" name="Immagine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11" b="9121"/>
          <a:stretch/>
        </p:blipFill>
        <p:spPr>
          <a:xfrm>
            <a:off x="2825013" y="2979889"/>
            <a:ext cx="2137313" cy="2736304"/>
          </a:xfrm>
          <a:prstGeom prst="rect">
            <a:avLst/>
          </a:prstGeom>
          <a:ln w="127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7" name="Immagine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7420" y="4736994"/>
            <a:ext cx="1187817" cy="1356301"/>
          </a:xfrm>
          <a:prstGeom prst="rect">
            <a:avLst/>
          </a:prstGeom>
        </p:spPr>
      </p:pic>
      <p:pic>
        <p:nvPicPr>
          <p:cNvPr id="28" name="Immagine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1863" y="4736994"/>
            <a:ext cx="1080000" cy="1356302"/>
          </a:xfrm>
          <a:prstGeom prst="rect">
            <a:avLst/>
          </a:prstGeom>
        </p:spPr>
      </p:pic>
      <p:pic>
        <p:nvPicPr>
          <p:cNvPr id="29" name="Immagine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3921" y="4724452"/>
            <a:ext cx="1116000" cy="1368844"/>
          </a:xfrm>
          <a:prstGeom prst="rect">
            <a:avLst/>
          </a:prstGeom>
        </p:spPr>
      </p:pic>
      <p:pic>
        <p:nvPicPr>
          <p:cNvPr id="30" name="Immagine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251" y="4737686"/>
            <a:ext cx="1187817" cy="13563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1" name="Immagine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9694" y="4737686"/>
            <a:ext cx="1080000" cy="13563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2" name="Immagine 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81752" y="4725144"/>
            <a:ext cx="1116000" cy="13688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4" name="Freccia in giù 33"/>
          <p:cNvSpPr/>
          <p:nvPr/>
        </p:nvSpPr>
        <p:spPr bwMode="auto">
          <a:xfrm>
            <a:off x="6716425" y="4311307"/>
            <a:ext cx="450875" cy="367031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202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10"/>
          <p:cNvSpPr/>
          <p:nvPr/>
        </p:nvSpPr>
        <p:spPr bwMode="auto">
          <a:xfrm>
            <a:off x="137991" y="5513353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Caratteristiche </a:t>
            </a:r>
            <a:r>
              <a:rPr lang="it-IT" sz="1600" b="0" cap="small" dirty="0" smtClean="0">
                <a:solidFill>
                  <a:schemeClr val="tx1"/>
                </a:solidFill>
              </a:rPr>
              <a:t>occhiali sotto maschera </a:t>
            </a:r>
            <a:r>
              <a:rPr lang="it-IT" sz="1600" b="0" cap="small" dirty="0" err="1" smtClean="0">
                <a:solidFill>
                  <a:schemeClr val="tx1"/>
                </a:solidFill>
              </a:rPr>
              <a:t>autoprotettore</a:t>
            </a:r>
            <a:endParaRPr lang="it-IT" sz="1600" b="0" cap="small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137991" y="2343252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1600" b="0" cap="small" dirty="0">
                <a:solidFill>
                  <a:schemeClr val="tx1"/>
                </a:solidFill>
                <a:latin typeface="+mj-lt"/>
              </a:rPr>
              <a:t>Elenco DPI standard</a:t>
            </a:r>
          </a:p>
        </p:txBody>
      </p:sp>
      <p:sp>
        <p:nvSpPr>
          <p:cNvPr id="2" name="Segnaposto numero diapositiva 1"/>
          <p:cNvSpPr>
            <a:spLocks noGrp="1"/>
          </p:cNvSpPr>
          <p:nvPr>
            <p:ph type="sldNum" sz="quarter" idx="4294967295"/>
          </p:nvPr>
        </p:nvSpPr>
        <p:spPr>
          <a:xfrm>
            <a:off x="8429652" y="641351"/>
            <a:ext cx="549248" cy="3968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it-IT" dirty="0" smtClean="0"/>
              <a:t>7</a:t>
            </a:r>
            <a:endParaRPr lang="it-IT" dirty="0"/>
          </a:p>
        </p:txBody>
      </p:sp>
      <p:sp>
        <p:nvSpPr>
          <p:cNvPr id="9" name="Rectangle 8"/>
          <p:cNvSpPr/>
          <p:nvPr/>
        </p:nvSpPr>
        <p:spPr bwMode="auto">
          <a:xfrm>
            <a:off x="137991" y="3604495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Caratteristiche</a:t>
            </a:r>
          </a:p>
          <a:p>
            <a:pPr eaLnBrk="0" hangingPunct="0"/>
            <a:r>
              <a:rPr lang="it-IT" sz="1600" b="0" cap="small" dirty="0" smtClean="0">
                <a:solidFill>
                  <a:schemeClr val="tx1"/>
                </a:solidFill>
              </a:rPr>
              <a:t>Calzature ad elevato</a:t>
            </a:r>
          </a:p>
          <a:p>
            <a:pPr eaLnBrk="0" hangingPunct="0"/>
            <a:r>
              <a:rPr lang="it-IT" sz="1600" b="0" cap="small" dirty="0" smtClean="0">
                <a:solidFill>
                  <a:schemeClr val="tx1"/>
                </a:solidFill>
              </a:rPr>
              <a:t>comfort</a:t>
            </a:r>
            <a:endParaRPr lang="it-IT" sz="1600" b="0" cap="small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137991" y="4235116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Caratteristiche</a:t>
            </a:r>
          </a:p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Maschera di fuga </a:t>
            </a:r>
            <a:r>
              <a:rPr lang="it-IT" sz="1600" b="0" cap="small" dirty="0" smtClean="0">
                <a:solidFill>
                  <a:schemeClr val="tx1"/>
                </a:solidFill>
              </a:rPr>
              <a:t>a</a:t>
            </a:r>
          </a:p>
          <a:p>
            <a:pPr eaLnBrk="0" hangingPunct="0"/>
            <a:r>
              <a:rPr lang="it-IT" sz="1600" b="0" cap="small" dirty="0" smtClean="0">
                <a:solidFill>
                  <a:schemeClr val="tx1"/>
                </a:solidFill>
              </a:rPr>
              <a:t>boccaglio</a:t>
            </a:r>
            <a:endParaRPr lang="it-IT" sz="1600" b="0" cap="small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137991" y="4865737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Caratteristiche Elmetto</a:t>
            </a:r>
          </a:p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con visiera integrata</a:t>
            </a:r>
          </a:p>
        </p:txBody>
      </p:sp>
      <p:sp>
        <p:nvSpPr>
          <p:cNvPr id="3" name="Rettangolo 2"/>
          <p:cNvSpPr/>
          <p:nvPr/>
        </p:nvSpPr>
        <p:spPr bwMode="auto">
          <a:xfrm>
            <a:off x="2264302" y="1055221"/>
            <a:ext cx="6681870" cy="514353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it-IT" b="0" smtClean="0"/>
              <a:t>  </a:t>
            </a:r>
            <a:endParaRPr lang="it-IT" sz="1600" b="0" smtClean="0"/>
          </a:p>
          <a:p>
            <a:pPr algn="just" defTabSz="895350" eaLnBrk="0" hangingPunct="0">
              <a:spcBef>
                <a:spcPts val="0"/>
              </a:spcBef>
              <a:spcAft>
                <a:spcPts val="0"/>
              </a:spcAft>
            </a:pPr>
            <a:endParaRPr lang="it-IT" sz="1600" b="0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37991" y="2973874"/>
            <a:ext cx="2613366" cy="63062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it-IT" altLang="it-IT" sz="1600" b="0" cap="small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Caratteristiche Tuta e Camicia Trivalente</a:t>
            </a:r>
            <a:endParaRPr lang="it-IT" sz="1600" b="0" cap="small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" name="Titolo 1"/>
          <p:cNvSpPr txBox="1">
            <a:spLocks/>
          </p:cNvSpPr>
          <p:nvPr/>
        </p:nvSpPr>
        <p:spPr>
          <a:xfrm>
            <a:off x="0" y="-6867"/>
            <a:ext cx="84604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9pPr>
          </a:lstStyle>
          <a:p>
            <a:pPr eaLnBrk="1" hangingPunct="1">
              <a:spcBef>
                <a:spcPts val="0"/>
              </a:spcBef>
            </a:pPr>
            <a:r>
              <a:rPr lang="it-IT" sz="2000" kern="1200" smtClean="0">
                <a:solidFill>
                  <a:srgbClr val="777777"/>
                </a:solidFill>
                <a:latin typeface="Arial" panose="020B0604020202020204" pitchFamily="34" charset="0"/>
                <a:ea typeface="+mn-ea"/>
                <a:cs typeface="+mn-cs"/>
              </a:rPr>
              <a:t>PROCEDURA PR-AS-46-11  - “Gestione dei Dispositivi di Protezione Individuale (DPI) per la prevenzione degli incidenti rilevanti”</a:t>
            </a:r>
            <a:endParaRPr lang="it-IT" sz="2000" kern="1200" dirty="0">
              <a:solidFill>
                <a:srgbClr val="777777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cxnSp>
        <p:nvCxnSpPr>
          <p:cNvPr id="25" name="Connettore 1 4"/>
          <p:cNvCxnSpPr/>
          <p:nvPr/>
        </p:nvCxnSpPr>
        <p:spPr bwMode="auto">
          <a:xfrm>
            <a:off x="35496" y="836712"/>
            <a:ext cx="8496944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" name="Rettangolo 5"/>
          <p:cNvSpPr/>
          <p:nvPr/>
        </p:nvSpPr>
        <p:spPr>
          <a:xfrm>
            <a:off x="5076886" y="2812130"/>
            <a:ext cx="36273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it-IT" sz="1400" b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capi soddisfano i requisiti della norma europea </a:t>
            </a:r>
            <a:r>
              <a:rPr lang="it-IT" sz="1400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di </a:t>
            </a:r>
            <a:r>
              <a:rPr lang="it-IT" sz="1400" b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resistenza agli acidi descritti nella normativa </a:t>
            </a:r>
            <a:r>
              <a:rPr lang="it-IT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UNI EN ISO </a:t>
            </a:r>
            <a:r>
              <a:rPr lang="it-IT" sz="14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13034</a:t>
            </a:r>
            <a:endParaRPr lang="it-IT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7" name="Immagine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11" b="9121"/>
          <a:stretch/>
        </p:blipFill>
        <p:spPr>
          <a:xfrm>
            <a:off x="2822207" y="1290410"/>
            <a:ext cx="2137313" cy="2736304"/>
          </a:xfrm>
          <a:prstGeom prst="rect">
            <a:avLst/>
          </a:prstGeom>
        </p:spPr>
      </p:pic>
      <p:sp>
        <p:nvSpPr>
          <p:cNvPr id="24" name="Ovale 23"/>
          <p:cNvSpPr/>
          <p:nvPr/>
        </p:nvSpPr>
        <p:spPr bwMode="auto">
          <a:xfrm>
            <a:off x="3074789" y="1842797"/>
            <a:ext cx="836662" cy="732901"/>
          </a:xfrm>
          <a:prstGeom prst="ellipse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20" name="Rettangolo 19"/>
          <p:cNvSpPr/>
          <p:nvPr/>
        </p:nvSpPr>
        <p:spPr>
          <a:xfrm>
            <a:off x="2290134" y="4157530"/>
            <a:ext cx="668187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it-IT" sz="1400" b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Gli indumenti appartenenti a </a:t>
            </a:r>
            <a:r>
              <a:rPr lang="it-IT" sz="1400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questa tipologia </a:t>
            </a:r>
            <a:r>
              <a:rPr lang="it-IT" sz="1400" b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proteggono da  </a:t>
            </a:r>
            <a:r>
              <a:rPr lang="it-IT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esposizioni a piccole quantità di sostanze chimiche </a:t>
            </a:r>
            <a:r>
              <a:rPr lang="it-IT" sz="1400" b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che avvengono attraverso spruzzi </a:t>
            </a:r>
            <a:r>
              <a:rPr lang="it-IT" sz="1400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leggeri o </a:t>
            </a:r>
            <a:r>
              <a:rPr lang="it-IT" sz="1400" b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schizzi accidentali di sostanze </a:t>
            </a:r>
            <a:r>
              <a:rPr lang="it-IT" sz="1400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chimiche</a:t>
            </a:r>
          </a:p>
          <a:p>
            <a:pPr algn="just"/>
            <a:endParaRPr lang="it-IT" sz="1400" b="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it-IT" sz="1400" b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Il tempo di permeazione della sostanza chimica nel tessuto è un altro parametro molto importante che viene specificato nella </a:t>
            </a:r>
            <a:r>
              <a:rPr lang="it-IT" sz="1400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norma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it-IT" sz="1400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La </a:t>
            </a:r>
            <a:r>
              <a:rPr lang="it-IT" sz="1400" b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protezione minima garantita è di 10 minuti, quella massima è di 480 </a:t>
            </a:r>
            <a:r>
              <a:rPr lang="it-IT" sz="1400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minuti</a:t>
            </a:r>
            <a:endParaRPr lang="it-IT" sz="1400" b="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endParaRPr lang="it-IT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endParaRPr lang="it-IT" sz="1400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endParaRPr lang="it-IT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13" name="Gruppo 12"/>
          <p:cNvGrpSpPr/>
          <p:nvPr/>
        </p:nvGrpSpPr>
        <p:grpSpPr>
          <a:xfrm>
            <a:off x="6944251" y="1274512"/>
            <a:ext cx="1440160" cy="1224136"/>
            <a:chOff x="7092280" y="1484784"/>
            <a:chExt cx="1440160" cy="1224136"/>
          </a:xfrm>
        </p:grpSpPr>
        <p:sp>
          <p:nvSpPr>
            <p:cNvPr id="7" name="Stella a 7 punte 6"/>
            <p:cNvSpPr/>
            <p:nvPr/>
          </p:nvSpPr>
          <p:spPr bwMode="auto">
            <a:xfrm>
              <a:off x="7092280" y="1484784"/>
              <a:ext cx="1440160" cy="1224136"/>
            </a:xfrm>
            <a:prstGeom prst="star7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endParaRPr>
            </a:p>
          </p:txBody>
        </p:sp>
        <p:sp>
          <p:nvSpPr>
            <p:cNvPr id="12" name="CasellaDiTesto 11"/>
            <p:cNvSpPr txBox="1"/>
            <p:nvPr/>
          </p:nvSpPr>
          <p:spPr>
            <a:xfrm rot="20539901">
              <a:off x="7184517" y="1695175"/>
              <a:ext cx="12961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 smtClean="0">
                  <a:solidFill>
                    <a:schemeClr val="bg1"/>
                  </a:solidFill>
                </a:rPr>
                <a:t>E’</a:t>
              </a:r>
            </a:p>
            <a:p>
              <a:r>
                <a:rPr lang="it-IT" dirty="0" smtClean="0">
                  <a:solidFill>
                    <a:schemeClr val="bg1"/>
                  </a:solidFill>
                </a:rPr>
                <a:t>ANTIACIDO</a:t>
              </a:r>
              <a:endParaRPr lang="it-IT" dirty="0">
                <a:solidFill>
                  <a:schemeClr val="bg1"/>
                </a:solidFill>
              </a:endParaRPr>
            </a:p>
          </p:txBody>
        </p:sp>
      </p:grpSp>
      <p:pic>
        <p:nvPicPr>
          <p:cNvPr id="19" name="Immagin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5131" y="1241577"/>
            <a:ext cx="1187817" cy="13563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268292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0"/>
          <p:cNvSpPr/>
          <p:nvPr/>
        </p:nvSpPr>
        <p:spPr bwMode="auto">
          <a:xfrm>
            <a:off x="137991" y="5513353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Caratteristiche </a:t>
            </a:r>
            <a:r>
              <a:rPr lang="it-IT" sz="1600" b="0" cap="small" dirty="0" smtClean="0">
                <a:solidFill>
                  <a:schemeClr val="tx1"/>
                </a:solidFill>
              </a:rPr>
              <a:t>occhiali sotto maschera </a:t>
            </a:r>
            <a:r>
              <a:rPr lang="it-IT" sz="1600" b="0" cap="small" dirty="0" err="1" smtClean="0">
                <a:solidFill>
                  <a:schemeClr val="tx1"/>
                </a:solidFill>
              </a:rPr>
              <a:t>autoprotettore</a:t>
            </a:r>
            <a:endParaRPr lang="it-IT" sz="1600" b="0" cap="small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137991" y="2343252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1600" b="0" cap="small" dirty="0">
                <a:solidFill>
                  <a:schemeClr val="tx1"/>
                </a:solidFill>
                <a:latin typeface="+mj-lt"/>
              </a:rPr>
              <a:t>Elenco DPI standard</a:t>
            </a:r>
          </a:p>
        </p:txBody>
      </p:sp>
      <p:sp>
        <p:nvSpPr>
          <p:cNvPr id="2" name="Segnaposto numero diapositiva 1"/>
          <p:cNvSpPr>
            <a:spLocks noGrp="1"/>
          </p:cNvSpPr>
          <p:nvPr>
            <p:ph type="sldNum" sz="quarter" idx="4294967295"/>
          </p:nvPr>
        </p:nvSpPr>
        <p:spPr>
          <a:xfrm>
            <a:off x="8429652" y="641351"/>
            <a:ext cx="549248" cy="3968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it-IT" dirty="0" smtClean="0"/>
              <a:t>8</a:t>
            </a:r>
            <a:endParaRPr lang="it-IT" dirty="0"/>
          </a:p>
        </p:txBody>
      </p:sp>
      <p:sp>
        <p:nvSpPr>
          <p:cNvPr id="9" name="Rectangle 8"/>
          <p:cNvSpPr/>
          <p:nvPr/>
        </p:nvSpPr>
        <p:spPr bwMode="auto">
          <a:xfrm>
            <a:off x="137991" y="3604495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Caratteristiche</a:t>
            </a:r>
          </a:p>
          <a:p>
            <a:pPr eaLnBrk="0" hangingPunct="0"/>
            <a:r>
              <a:rPr lang="it-IT" sz="1600" b="0" cap="small" dirty="0" smtClean="0">
                <a:solidFill>
                  <a:schemeClr val="tx1"/>
                </a:solidFill>
              </a:rPr>
              <a:t>Calzature ad elevato</a:t>
            </a:r>
          </a:p>
          <a:p>
            <a:pPr eaLnBrk="0" hangingPunct="0"/>
            <a:r>
              <a:rPr lang="it-IT" sz="1600" b="0" cap="small" dirty="0" smtClean="0">
                <a:solidFill>
                  <a:schemeClr val="tx1"/>
                </a:solidFill>
              </a:rPr>
              <a:t>comfort</a:t>
            </a:r>
            <a:endParaRPr lang="it-IT" sz="1600" b="0" cap="small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137991" y="4235116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Caratteristiche</a:t>
            </a:r>
          </a:p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Maschera di fuga </a:t>
            </a:r>
            <a:r>
              <a:rPr lang="it-IT" sz="1600" b="0" cap="small" dirty="0" smtClean="0">
                <a:solidFill>
                  <a:schemeClr val="tx1"/>
                </a:solidFill>
              </a:rPr>
              <a:t>a</a:t>
            </a:r>
          </a:p>
          <a:p>
            <a:pPr eaLnBrk="0" hangingPunct="0"/>
            <a:r>
              <a:rPr lang="it-IT" sz="1600" b="0" cap="small" dirty="0" smtClean="0">
                <a:solidFill>
                  <a:schemeClr val="tx1"/>
                </a:solidFill>
              </a:rPr>
              <a:t>boccaglio</a:t>
            </a:r>
            <a:endParaRPr lang="it-IT" sz="1600" b="0" cap="small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137991" y="4865737"/>
            <a:ext cx="2613366" cy="6306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Caratteristiche Elmetto</a:t>
            </a:r>
          </a:p>
          <a:p>
            <a:pPr eaLnBrk="0" hangingPunct="0"/>
            <a:r>
              <a:rPr lang="it-IT" sz="1600" b="0" cap="small" dirty="0">
                <a:solidFill>
                  <a:schemeClr val="tx1"/>
                </a:solidFill>
              </a:rPr>
              <a:t>con visiera integrata</a:t>
            </a:r>
          </a:p>
        </p:txBody>
      </p:sp>
      <p:sp>
        <p:nvSpPr>
          <p:cNvPr id="3" name="Rettangolo 2"/>
          <p:cNvSpPr/>
          <p:nvPr/>
        </p:nvSpPr>
        <p:spPr bwMode="auto">
          <a:xfrm>
            <a:off x="2264302" y="1055221"/>
            <a:ext cx="6681870" cy="514353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  <a:effectLst>
            <a:reflection stA="52000" endA="300" endPos="60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just"/>
            <a:r>
              <a:rPr lang="it-IT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  <a:endParaRPr lang="it-IT" b="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37991" y="2973874"/>
            <a:ext cx="2613366" cy="63062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it-IT" altLang="it-IT" sz="1600" b="0" cap="small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Caratteristiche Tuta e Camicia Trivalente</a:t>
            </a:r>
            <a:endParaRPr lang="it-IT" sz="1600" b="0" cap="small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" name="Titolo 1"/>
          <p:cNvSpPr txBox="1">
            <a:spLocks/>
          </p:cNvSpPr>
          <p:nvPr/>
        </p:nvSpPr>
        <p:spPr>
          <a:xfrm>
            <a:off x="0" y="-6867"/>
            <a:ext cx="84604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defRPr>
            </a:lvl9pPr>
          </a:lstStyle>
          <a:p>
            <a:pPr eaLnBrk="1" hangingPunct="1">
              <a:spcBef>
                <a:spcPts val="0"/>
              </a:spcBef>
            </a:pPr>
            <a:r>
              <a:rPr lang="it-IT" sz="2000" kern="1200" smtClean="0">
                <a:solidFill>
                  <a:srgbClr val="777777"/>
                </a:solidFill>
                <a:latin typeface="Arial" panose="020B0604020202020204" pitchFamily="34" charset="0"/>
                <a:ea typeface="+mn-ea"/>
                <a:cs typeface="+mn-cs"/>
              </a:rPr>
              <a:t>PROCEDURA PR-AS-46-11  - “Gestione dei Dispositivi di Protezione Individuale (DPI) per la prevenzione degli incidenti rilevanti”</a:t>
            </a:r>
            <a:endParaRPr lang="it-IT" sz="2000" kern="1200" dirty="0">
              <a:solidFill>
                <a:srgbClr val="777777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cxnSp>
        <p:nvCxnSpPr>
          <p:cNvPr id="25" name="Connettore 1 4"/>
          <p:cNvCxnSpPr/>
          <p:nvPr/>
        </p:nvCxnSpPr>
        <p:spPr bwMode="auto">
          <a:xfrm>
            <a:off x="35496" y="836712"/>
            <a:ext cx="8496944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" name="Rettangolo 5"/>
          <p:cNvSpPr/>
          <p:nvPr/>
        </p:nvSpPr>
        <p:spPr>
          <a:xfrm>
            <a:off x="4961777" y="2570584"/>
            <a:ext cx="3825098" cy="328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it-IT" sz="1400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capi soddisfano i requisiti della norma europea </a:t>
            </a:r>
            <a:r>
              <a:rPr lang="it-IT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EN 1149-5 </a:t>
            </a:r>
            <a:r>
              <a:rPr lang="it-IT" sz="1400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che specifica </a:t>
            </a:r>
            <a:r>
              <a:rPr lang="it-IT" sz="1400" b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le caratteristiche dell’abbigliamento </a:t>
            </a:r>
            <a:r>
              <a:rPr lang="it-IT" sz="1400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antistatico</a:t>
            </a:r>
            <a:endParaRPr lang="it-IT" sz="1400" b="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it-IT" sz="1400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Proteggono dalle scariche elettrostatiche improvvise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it-IT" sz="1400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Si utilizzano negli ambienti in cui sussiste il rischio che eventuali scintille possano incendiare sostanze infiammabili</a:t>
            </a:r>
          </a:p>
        </p:txBody>
      </p:sp>
      <p:pic>
        <p:nvPicPr>
          <p:cNvPr id="17" name="Immagine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11" b="9121"/>
          <a:stretch/>
        </p:blipFill>
        <p:spPr>
          <a:xfrm>
            <a:off x="2751357" y="1554006"/>
            <a:ext cx="2137313" cy="2736304"/>
          </a:xfrm>
          <a:prstGeom prst="rect">
            <a:avLst/>
          </a:prstGeom>
        </p:spPr>
      </p:pic>
      <p:sp>
        <p:nvSpPr>
          <p:cNvPr id="24" name="Ovale 23"/>
          <p:cNvSpPr/>
          <p:nvPr/>
        </p:nvSpPr>
        <p:spPr bwMode="auto">
          <a:xfrm>
            <a:off x="2999747" y="1487702"/>
            <a:ext cx="836662" cy="732901"/>
          </a:xfrm>
          <a:prstGeom prst="ellipse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grpSp>
        <p:nvGrpSpPr>
          <p:cNvPr id="15" name="Gruppo 14"/>
          <p:cNvGrpSpPr/>
          <p:nvPr/>
        </p:nvGrpSpPr>
        <p:grpSpPr>
          <a:xfrm>
            <a:off x="6897069" y="1274512"/>
            <a:ext cx="1487342" cy="1224136"/>
            <a:chOff x="7045098" y="1484784"/>
            <a:chExt cx="1487342" cy="1224136"/>
          </a:xfrm>
        </p:grpSpPr>
        <p:sp>
          <p:nvSpPr>
            <p:cNvPr id="16" name="Stella a 7 punte 15"/>
            <p:cNvSpPr/>
            <p:nvPr/>
          </p:nvSpPr>
          <p:spPr bwMode="auto">
            <a:xfrm>
              <a:off x="7092280" y="1484784"/>
              <a:ext cx="1440160" cy="1224136"/>
            </a:xfrm>
            <a:prstGeom prst="star7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endParaRPr>
            </a:p>
          </p:txBody>
        </p:sp>
        <p:sp>
          <p:nvSpPr>
            <p:cNvPr id="18" name="CasellaDiTesto 17"/>
            <p:cNvSpPr txBox="1"/>
            <p:nvPr/>
          </p:nvSpPr>
          <p:spPr>
            <a:xfrm rot="20539901">
              <a:off x="7045098" y="1687484"/>
              <a:ext cx="145283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dirty="0" smtClean="0">
                  <a:solidFill>
                    <a:schemeClr val="bg1"/>
                  </a:solidFill>
                </a:rPr>
                <a:t>E’</a:t>
              </a:r>
            </a:p>
            <a:p>
              <a:pPr algn="ctr"/>
              <a:r>
                <a:rPr lang="it-IT" sz="1600" dirty="0" smtClean="0">
                  <a:solidFill>
                    <a:schemeClr val="bg1"/>
                  </a:solidFill>
                </a:rPr>
                <a:t>ANTISTATICO</a:t>
              </a:r>
              <a:endParaRPr lang="it-IT" sz="16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9" name="Immagin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5965" y="1165772"/>
            <a:ext cx="1116000" cy="13688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127097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ruttura predefinita">
  <a:themeElements>
    <a:clrScheme name="Struttura predefinita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Struttura predefinita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1" i="0" u="none" strike="noStrike" cap="none" normalizeH="0" baseline="0" smtClean="0">
            <a:ln>
              <a:noFill/>
            </a:ln>
            <a:solidFill>
              <a:schemeClr val="bg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1" i="0" u="none" strike="noStrike" cap="none" normalizeH="0" baseline="0" smtClean="0">
            <a:ln>
              <a:noFill/>
            </a:ln>
            <a:solidFill>
              <a:schemeClr val="bg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itchFamily="34" charset="0"/>
          </a:defRPr>
        </a:defPPr>
      </a:lstStyle>
    </a:lnDef>
  </a:objectDefaults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7705</TotalTime>
  <Words>1747</Words>
  <Application>Microsoft Office PowerPoint</Application>
  <PresentationFormat>Presentazione su schermo (4:3)</PresentationFormat>
  <Paragraphs>301</Paragraphs>
  <Slides>17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17</vt:i4>
      </vt:variant>
    </vt:vector>
  </HeadingPairs>
  <TitlesOfParts>
    <vt:vector size="18" baseType="lpstr">
      <vt:lpstr>Struttura predefinita</vt:lpstr>
      <vt:lpstr>Presentazione standard di PowerPoint</vt:lpstr>
      <vt:lpstr>PROCEDURA PR-AS-46-11  - “Gestione dei Dispositivi di Protezione Individuale (DPI) per la prevenzione degli incidenti rilevanti”</vt:lpstr>
      <vt:lpstr>PROCEDURA PR-AS-46-11  - “Gestione dei Dispositivi di Protezione Individuale (DPI) per la prevenzione degli incidenti rilevanti”</vt:lpstr>
      <vt:lpstr>PROCEDURA PR-AS-46-11  - “Gestione dei Dispositivi di Protezione Individuale (DPI) per la prevenzione degli incidenti rilevanti”</vt:lpstr>
      <vt:lpstr>PROCEDURA PR-AS-46-11  - “Gestione dei Dispositivi di Protezione Individuale (DPI) per la prevenzione degli incidenti rilevanti”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\\ //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\\ //</dc:creator>
  <cp:lastModifiedBy>Geluardi, Guglielmo</cp:lastModifiedBy>
  <cp:revision>558</cp:revision>
  <dcterms:created xsi:type="dcterms:W3CDTF">2010-02-02T10:07:20Z</dcterms:created>
  <dcterms:modified xsi:type="dcterms:W3CDTF">2020-03-12T11:43:34Z</dcterms:modified>
</cp:coreProperties>
</file>